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4"/>
  </p:sldMasterIdLst>
  <p:notesMasterIdLst>
    <p:notesMasterId r:id="rId24"/>
  </p:notesMasterIdLst>
  <p:handoutMasterIdLst>
    <p:handoutMasterId r:id="rId25"/>
  </p:handoutMasterIdLst>
  <p:sldIdLst>
    <p:sldId id="256" r:id="rId5"/>
    <p:sldId id="271" r:id="rId6"/>
    <p:sldId id="258" r:id="rId7"/>
    <p:sldId id="259" r:id="rId8"/>
    <p:sldId id="262" r:id="rId9"/>
    <p:sldId id="263" r:id="rId10"/>
    <p:sldId id="275" r:id="rId11"/>
    <p:sldId id="276" r:id="rId12"/>
    <p:sldId id="261" r:id="rId13"/>
    <p:sldId id="272" r:id="rId14"/>
    <p:sldId id="273" r:id="rId15"/>
    <p:sldId id="264" r:id="rId16"/>
    <p:sldId id="274" r:id="rId17"/>
    <p:sldId id="266" r:id="rId18"/>
    <p:sldId id="278" r:id="rId19"/>
    <p:sldId id="280" r:id="rId20"/>
    <p:sldId id="270" r:id="rId21"/>
    <p:sldId id="277" r:id="rId22"/>
    <p:sldId id="26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AN MUKATI" initials="AM" lastIdx="2" clrIdx="0">
    <p:extLst>
      <p:ext uri="{19B8F6BF-5375-455C-9EA6-DF929625EA0E}">
        <p15:presenceInfo xmlns:p15="http://schemas.microsoft.com/office/powerpoint/2012/main" userId="2f3acaf1752ce2f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5F80"/>
    <a:srgbClr val="0070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84" autoAdjust="0"/>
  </p:normalViewPr>
  <p:slideViewPr>
    <p:cSldViewPr snapToGrid="0">
      <p:cViewPr varScale="1">
        <p:scale>
          <a:sx n="75" d="100"/>
          <a:sy n="75" d="100"/>
        </p:scale>
        <p:origin x="3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A2F6D0-7C8F-4405-B99B-63F29207EB84}" type="doc">
      <dgm:prSet loTypeId="urn:microsoft.com/office/officeart/2011/layout/HexagonRadial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9491B11-50BC-41F6-BADD-14BA1E8A51E7}">
      <dgm:prSet phldrT="[Text]"/>
      <dgm:spPr>
        <a:solidFill>
          <a:srgbClr val="00B050"/>
        </a:solidFill>
      </dgm:spPr>
      <dgm:t>
        <a:bodyPr/>
        <a:lstStyle/>
        <a:p>
          <a:r>
            <a: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IOT</a:t>
          </a:r>
        </a:p>
      </dgm:t>
    </dgm:pt>
    <dgm:pt modelId="{05C3F490-7F32-4025-8D92-2AA477E74F38}" type="parTrans" cxnId="{6418D5DF-B423-4353-AE21-EF5AD1072598}">
      <dgm:prSet/>
      <dgm:spPr/>
      <dgm:t>
        <a:bodyPr/>
        <a:lstStyle/>
        <a:p>
          <a:endParaRPr lang="en-IN"/>
        </a:p>
      </dgm:t>
    </dgm:pt>
    <dgm:pt modelId="{93AF9401-C7A4-4849-A5D9-02402B6DBBFA}" type="sibTrans" cxnId="{6418D5DF-B423-4353-AE21-EF5AD1072598}">
      <dgm:prSet/>
      <dgm:spPr/>
      <dgm:t>
        <a:bodyPr/>
        <a:lstStyle/>
        <a:p>
          <a:endParaRPr lang="en-IN"/>
        </a:p>
      </dgm:t>
    </dgm:pt>
    <dgm:pt modelId="{3B4ADAD9-A602-43CA-A8B4-90245F58EE75}">
      <dgm:prSet phldrT="[Text]" custT="1"/>
      <dgm:spPr>
        <a:solidFill>
          <a:srgbClr val="7030A0"/>
        </a:solidFill>
      </dgm:spPr>
      <dgm:t>
        <a:bodyPr/>
        <a:lstStyle/>
        <a:p>
          <a:r>
            <a:rPr lang="en-IN" sz="2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haroni" panose="02010803020104030203" pitchFamily="2" charset="-79"/>
            </a:rPr>
            <a:t>Anytime Any context</a:t>
          </a:r>
        </a:p>
      </dgm:t>
    </dgm:pt>
    <dgm:pt modelId="{4C93DA42-9E90-44D9-B3D7-15A9433BA584}" type="parTrans" cxnId="{DCA66A4B-9506-4276-BACB-D798403B022E}">
      <dgm:prSet/>
      <dgm:spPr/>
      <dgm:t>
        <a:bodyPr/>
        <a:lstStyle/>
        <a:p>
          <a:endParaRPr lang="en-IN"/>
        </a:p>
      </dgm:t>
    </dgm:pt>
    <dgm:pt modelId="{3E8ADE53-0187-4E85-83A5-D25037160F25}" type="sibTrans" cxnId="{DCA66A4B-9506-4276-BACB-D798403B022E}">
      <dgm:prSet/>
      <dgm:spPr/>
      <dgm:t>
        <a:bodyPr/>
        <a:lstStyle/>
        <a:p>
          <a:endParaRPr lang="en-IN"/>
        </a:p>
      </dgm:t>
    </dgm:pt>
    <dgm:pt modelId="{49DB297A-B732-443A-B2E7-92D23F7B5556}">
      <dgm:prSet phldrT="[Text]" custT="1"/>
      <dgm:spPr>
        <a:solidFill>
          <a:srgbClr val="92D050"/>
        </a:solidFill>
      </dgm:spPr>
      <dgm:t>
        <a:bodyPr/>
        <a:lstStyle/>
        <a:p>
          <a:r>
            <a:rPr lang="en-IN" sz="2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haroni" panose="02010803020104030203" pitchFamily="2" charset="-79"/>
            </a:rPr>
            <a:t>Anyone Anybody </a:t>
          </a:r>
        </a:p>
      </dgm:t>
    </dgm:pt>
    <dgm:pt modelId="{0637D4AD-14BF-4D69-82C4-71445478983E}" type="parTrans" cxnId="{E960AD21-C7ED-4E75-80C2-7DA445C5405C}">
      <dgm:prSet/>
      <dgm:spPr/>
      <dgm:t>
        <a:bodyPr/>
        <a:lstStyle/>
        <a:p>
          <a:endParaRPr lang="en-IN"/>
        </a:p>
      </dgm:t>
    </dgm:pt>
    <dgm:pt modelId="{D89F4D90-F5F9-4AAA-AC8F-2789D4233AAE}" type="sibTrans" cxnId="{E960AD21-C7ED-4E75-80C2-7DA445C5405C}">
      <dgm:prSet/>
      <dgm:spPr/>
      <dgm:t>
        <a:bodyPr/>
        <a:lstStyle/>
        <a:p>
          <a:endParaRPr lang="en-IN"/>
        </a:p>
      </dgm:t>
    </dgm:pt>
    <dgm:pt modelId="{5E95641F-1546-4074-BED9-EF1AC9D9D2D9}">
      <dgm:prSet phldrT="[Text]" custT="1"/>
      <dgm:spPr>
        <a:solidFill>
          <a:schemeClr val="accent3"/>
        </a:solidFill>
      </dgm:spPr>
      <dgm:t>
        <a:bodyPr/>
        <a:lstStyle/>
        <a:p>
          <a:r>
            <a:rPr lang="en-IN" sz="2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haroni" panose="02010803020104030203" pitchFamily="2" charset="-79"/>
            </a:rPr>
            <a:t>Any service any bussiness</a:t>
          </a:r>
        </a:p>
      </dgm:t>
    </dgm:pt>
    <dgm:pt modelId="{2D9549DF-8F40-415C-A462-0EC8FE7FB5E2}" type="parTrans" cxnId="{4D892F33-F883-494C-BCBC-DAC40570A127}">
      <dgm:prSet/>
      <dgm:spPr/>
      <dgm:t>
        <a:bodyPr/>
        <a:lstStyle/>
        <a:p>
          <a:endParaRPr lang="en-IN"/>
        </a:p>
      </dgm:t>
    </dgm:pt>
    <dgm:pt modelId="{3A468A73-407E-450E-BDF4-48D3AF964D55}" type="sibTrans" cxnId="{4D892F33-F883-494C-BCBC-DAC40570A127}">
      <dgm:prSet/>
      <dgm:spPr/>
      <dgm:t>
        <a:bodyPr/>
        <a:lstStyle/>
        <a:p>
          <a:endParaRPr lang="en-IN"/>
        </a:p>
      </dgm:t>
    </dgm:pt>
    <dgm:pt modelId="{97603B1C-721D-461F-B3EC-D99ADC0B29A8}">
      <dgm:prSet phldrT="[Text]" custT="1"/>
      <dgm:spPr>
        <a:solidFill>
          <a:srgbClr val="FF0000"/>
        </a:solidFill>
      </dgm:spPr>
      <dgm:t>
        <a:bodyPr/>
        <a:lstStyle/>
        <a:p>
          <a:r>
            <a:rPr lang="en-IN" sz="2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Any path any network</a:t>
          </a:r>
        </a:p>
      </dgm:t>
    </dgm:pt>
    <dgm:pt modelId="{54657348-4501-4DCB-9C06-AF12748C59E0}" type="parTrans" cxnId="{CB4A0221-25D5-4C0C-931C-7348351CF162}">
      <dgm:prSet/>
      <dgm:spPr/>
      <dgm:t>
        <a:bodyPr/>
        <a:lstStyle/>
        <a:p>
          <a:endParaRPr lang="en-IN"/>
        </a:p>
      </dgm:t>
    </dgm:pt>
    <dgm:pt modelId="{5D98A445-FAD9-463C-966D-3D42E25D4D2B}" type="sibTrans" cxnId="{CB4A0221-25D5-4C0C-931C-7348351CF162}">
      <dgm:prSet/>
      <dgm:spPr/>
      <dgm:t>
        <a:bodyPr/>
        <a:lstStyle/>
        <a:p>
          <a:endParaRPr lang="en-IN"/>
        </a:p>
      </dgm:t>
    </dgm:pt>
    <dgm:pt modelId="{E4ACDF72-2F2A-409A-9E46-F9FA8FCFBBA6}">
      <dgm:prSet phldrT="[Text]" custT="1"/>
      <dgm:spPr>
        <a:solidFill>
          <a:schemeClr val="tx1"/>
        </a:solidFill>
      </dgm:spPr>
      <dgm:t>
        <a:bodyPr/>
        <a:lstStyle/>
        <a:p>
          <a:r>
            <a:rPr lang="en-IN" sz="2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Any place anywhere</a:t>
          </a:r>
        </a:p>
      </dgm:t>
    </dgm:pt>
    <dgm:pt modelId="{211068C3-D3DD-4481-8349-C9A6FC1F2A59}" type="parTrans" cxnId="{A2039331-CB2B-4A4A-9A07-3218F8E03AFE}">
      <dgm:prSet/>
      <dgm:spPr/>
      <dgm:t>
        <a:bodyPr/>
        <a:lstStyle/>
        <a:p>
          <a:endParaRPr lang="en-IN"/>
        </a:p>
      </dgm:t>
    </dgm:pt>
    <dgm:pt modelId="{93F98A7D-6142-48E8-9183-595B5FA5583A}" type="sibTrans" cxnId="{A2039331-CB2B-4A4A-9A07-3218F8E03AFE}">
      <dgm:prSet/>
      <dgm:spPr/>
      <dgm:t>
        <a:bodyPr/>
        <a:lstStyle/>
        <a:p>
          <a:endParaRPr lang="en-IN"/>
        </a:p>
      </dgm:t>
    </dgm:pt>
    <dgm:pt modelId="{790DF668-6FB9-417C-A2B2-9E0DF4E65A62}">
      <dgm:prSet phldrT="[Text]" custT="1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n-IN" sz="2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Anything any device</a:t>
          </a:r>
        </a:p>
      </dgm:t>
    </dgm:pt>
    <dgm:pt modelId="{37D8585E-4C27-4FBC-9626-7F6CF6537283}" type="parTrans" cxnId="{06B6F2D5-9960-4374-B555-E7632176A9D1}">
      <dgm:prSet/>
      <dgm:spPr/>
      <dgm:t>
        <a:bodyPr/>
        <a:lstStyle/>
        <a:p>
          <a:endParaRPr lang="en-IN"/>
        </a:p>
      </dgm:t>
    </dgm:pt>
    <dgm:pt modelId="{A16EFA84-CBC9-4DF6-9A02-28556BAB3494}" type="sibTrans" cxnId="{06B6F2D5-9960-4374-B555-E7632176A9D1}">
      <dgm:prSet/>
      <dgm:spPr/>
      <dgm:t>
        <a:bodyPr/>
        <a:lstStyle/>
        <a:p>
          <a:endParaRPr lang="en-IN"/>
        </a:p>
      </dgm:t>
    </dgm:pt>
    <dgm:pt modelId="{1262E10A-2FE8-481A-9D3B-CAD7D844B801}" type="pres">
      <dgm:prSet presAssocID="{13A2F6D0-7C8F-4405-B99B-63F29207EB84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5E3A0CBC-7CA9-450F-A03A-8F2B400B0675}" type="pres">
      <dgm:prSet presAssocID="{79491B11-50BC-41F6-BADD-14BA1E8A51E7}" presName="Parent" presStyleLbl="node0" presStyleIdx="0" presStyleCnt="1">
        <dgm:presLayoutVars>
          <dgm:chMax val="6"/>
          <dgm:chPref val="6"/>
        </dgm:presLayoutVars>
      </dgm:prSet>
      <dgm:spPr/>
    </dgm:pt>
    <dgm:pt modelId="{C58CBC61-75C1-4C4D-9CDB-B1EBEB01E706}" type="pres">
      <dgm:prSet presAssocID="{3B4ADAD9-A602-43CA-A8B4-90245F58EE75}" presName="Accent1" presStyleCnt="0"/>
      <dgm:spPr/>
    </dgm:pt>
    <dgm:pt modelId="{D9D5631B-C847-430D-BA2B-BD8780315D01}" type="pres">
      <dgm:prSet presAssocID="{3B4ADAD9-A602-43CA-A8B4-90245F58EE75}" presName="Accent" presStyleLbl="bgShp" presStyleIdx="0" presStyleCnt="6"/>
      <dgm:spPr/>
    </dgm:pt>
    <dgm:pt modelId="{D3346D69-77E5-451C-8D60-BB2988105C20}" type="pres">
      <dgm:prSet presAssocID="{3B4ADAD9-A602-43CA-A8B4-90245F58EE75}" presName="Child1" presStyleLbl="node1" presStyleIdx="0" presStyleCnt="6" custLinFactNeighborY="-1456">
        <dgm:presLayoutVars>
          <dgm:chMax val="0"/>
          <dgm:chPref val="0"/>
          <dgm:bulletEnabled val="1"/>
        </dgm:presLayoutVars>
      </dgm:prSet>
      <dgm:spPr/>
    </dgm:pt>
    <dgm:pt modelId="{78E7E8B0-61A0-4EDA-BEFB-72B66BBD3D3B}" type="pres">
      <dgm:prSet presAssocID="{49DB297A-B732-443A-B2E7-92D23F7B5556}" presName="Accent2" presStyleCnt="0"/>
      <dgm:spPr/>
    </dgm:pt>
    <dgm:pt modelId="{EBEEF7C9-F891-41A7-9321-BAA36C42CF98}" type="pres">
      <dgm:prSet presAssocID="{49DB297A-B732-443A-B2E7-92D23F7B5556}" presName="Accent" presStyleLbl="bgShp" presStyleIdx="1" presStyleCnt="6"/>
      <dgm:spPr>
        <a:solidFill>
          <a:srgbClr val="00B0F0"/>
        </a:solidFill>
      </dgm:spPr>
    </dgm:pt>
    <dgm:pt modelId="{0185E1E2-9723-4DF6-BD07-7CD2A6C90815}" type="pres">
      <dgm:prSet presAssocID="{49DB297A-B732-443A-B2E7-92D23F7B5556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1AFD55F9-0EF4-4876-89B4-7927EDC589EC}" type="pres">
      <dgm:prSet presAssocID="{5E95641F-1546-4074-BED9-EF1AC9D9D2D9}" presName="Accent3" presStyleCnt="0"/>
      <dgm:spPr/>
    </dgm:pt>
    <dgm:pt modelId="{B1C02D3A-86BB-4E2A-B3A6-1761F53D6CF7}" type="pres">
      <dgm:prSet presAssocID="{5E95641F-1546-4074-BED9-EF1AC9D9D2D9}" presName="Accent" presStyleLbl="bgShp" presStyleIdx="2" presStyleCnt="6"/>
      <dgm:spPr>
        <a:solidFill>
          <a:srgbClr val="00B0F0"/>
        </a:solidFill>
      </dgm:spPr>
    </dgm:pt>
    <dgm:pt modelId="{20BD40FB-32FB-49AB-A3F0-DCA3E760EDC2}" type="pres">
      <dgm:prSet presAssocID="{5E95641F-1546-4074-BED9-EF1AC9D9D2D9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68F31D76-A8E2-4309-BB52-92EB6BF6901D}" type="pres">
      <dgm:prSet presAssocID="{97603B1C-721D-461F-B3EC-D99ADC0B29A8}" presName="Accent4" presStyleCnt="0"/>
      <dgm:spPr/>
    </dgm:pt>
    <dgm:pt modelId="{E7B5A7F6-C52D-4C13-A040-62976A5AA15A}" type="pres">
      <dgm:prSet presAssocID="{97603B1C-721D-461F-B3EC-D99ADC0B29A8}" presName="Accent" presStyleLbl="bgShp" presStyleIdx="3" presStyleCnt="6"/>
      <dgm:spPr>
        <a:solidFill>
          <a:srgbClr val="00B0F0"/>
        </a:solidFill>
      </dgm:spPr>
    </dgm:pt>
    <dgm:pt modelId="{F76A1449-7497-4520-8FFA-D0998D7DA5F4}" type="pres">
      <dgm:prSet presAssocID="{97603B1C-721D-461F-B3EC-D99ADC0B29A8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C4D7C2B9-1055-4C54-A718-1135198E17C1}" type="pres">
      <dgm:prSet presAssocID="{E4ACDF72-2F2A-409A-9E46-F9FA8FCFBBA6}" presName="Accent5" presStyleCnt="0"/>
      <dgm:spPr/>
    </dgm:pt>
    <dgm:pt modelId="{0551271B-84D5-49D6-9BE0-D1F328613934}" type="pres">
      <dgm:prSet presAssocID="{E4ACDF72-2F2A-409A-9E46-F9FA8FCFBBA6}" presName="Accent" presStyleLbl="bgShp" presStyleIdx="4" presStyleCnt="6"/>
      <dgm:spPr>
        <a:solidFill>
          <a:srgbClr val="00B0F0"/>
        </a:solidFill>
      </dgm:spPr>
    </dgm:pt>
    <dgm:pt modelId="{8C246381-DE19-4EF3-BD89-A960DDF09B2C}" type="pres">
      <dgm:prSet presAssocID="{E4ACDF72-2F2A-409A-9E46-F9FA8FCFBBA6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479ADF70-0732-40F7-B075-1EABC0D248C7}" type="pres">
      <dgm:prSet presAssocID="{790DF668-6FB9-417C-A2B2-9E0DF4E65A62}" presName="Accent6" presStyleCnt="0"/>
      <dgm:spPr/>
    </dgm:pt>
    <dgm:pt modelId="{FDBF5A15-02A4-4E85-AAFE-F77511599C49}" type="pres">
      <dgm:prSet presAssocID="{790DF668-6FB9-417C-A2B2-9E0DF4E65A62}" presName="Accent" presStyleLbl="bgShp" presStyleIdx="5" presStyleCnt="6" custLinFactNeighborX="-564" custLinFactNeighborY="7504"/>
      <dgm:spPr>
        <a:solidFill>
          <a:srgbClr val="00B0F0"/>
        </a:solidFill>
      </dgm:spPr>
    </dgm:pt>
    <dgm:pt modelId="{9CF075C7-E6C8-4B11-96A7-10F3F3479B78}" type="pres">
      <dgm:prSet presAssocID="{790DF668-6FB9-417C-A2B2-9E0DF4E65A62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33311C1E-1A04-46FB-A2D8-470ED8022AFE}" type="presOf" srcId="{5E95641F-1546-4074-BED9-EF1AC9D9D2D9}" destId="{20BD40FB-32FB-49AB-A3F0-DCA3E760EDC2}" srcOrd="0" destOrd="0" presId="urn:microsoft.com/office/officeart/2011/layout/HexagonRadial"/>
    <dgm:cxn modelId="{CB4A0221-25D5-4C0C-931C-7348351CF162}" srcId="{79491B11-50BC-41F6-BADD-14BA1E8A51E7}" destId="{97603B1C-721D-461F-B3EC-D99ADC0B29A8}" srcOrd="3" destOrd="0" parTransId="{54657348-4501-4DCB-9C06-AF12748C59E0}" sibTransId="{5D98A445-FAD9-463C-966D-3D42E25D4D2B}"/>
    <dgm:cxn modelId="{E960AD21-C7ED-4E75-80C2-7DA445C5405C}" srcId="{79491B11-50BC-41F6-BADD-14BA1E8A51E7}" destId="{49DB297A-B732-443A-B2E7-92D23F7B5556}" srcOrd="1" destOrd="0" parTransId="{0637D4AD-14BF-4D69-82C4-71445478983E}" sibTransId="{D89F4D90-F5F9-4AAA-AC8F-2789D4233AAE}"/>
    <dgm:cxn modelId="{B222E528-E226-434A-9ACF-54944C7B71C2}" type="presOf" srcId="{79491B11-50BC-41F6-BADD-14BA1E8A51E7}" destId="{5E3A0CBC-7CA9-450F-A03A-8F2B400B0675}" srcOrd="0" destOrd="0" presId="urn:microsoft.com/office/officeart/2011/layout/HexagonRadial"/>
    <dgm:cxn modelId="{CD8C5C30-28AE-4BEF-B996-EDD2E69C82E3}" type="presOf" srcId="{49DB297A-B732-443A-B2E7-92D23F7B5556}" destId="{0185E1E2-9723-4DF6-BD07-7CD2A6C90815}" srcOrd="0" destOrd="0" presId="urn:microsoft.com/office/officeart/2011/layout/HexagonRadial"/>
    <dgm:cxn modelId="{A2039331-CB2B-4A4A-9A07-3218F8E03AFE}" srcId="{79491B11-50BC-41F6-BADD-14BA1E8A51E7}" destId="{E4ACDF72-2F2A-409A-9E46-F9FA8FCFBBA6}" srcOrd="4" destOrd="0" parTransId="{211068C3-D3DD-4481-8349-C9A6FC1F2A59}" sibTransId="{93F98A7D-6142-48E8-9183-595B5FA5583A}"/>
    <dgm:cxn modelId="{09492633-2D9D-4601-858D-E5DCCF21BD41}" type="presOf" srcId="{13A2F6D0-7C8F-4405-B99B-63F29207EB84}" destId="{1262E10A-2FE8-481A-9D3B-CAD7D844B801}" srcOrd="0" destOrd="0" presId="urn:microsoft.com/office/officeart/2011/layout/HexagonRadial"/>
    <dgm:cxn modelId="{4D892F33-F883-494C-BCBC-DAC40570A127}" srcId="{79491B11-50BC-41F6-BADD-14BA1E8A51E7}" destId="{5E95641F-1546-4074-BED9-EF1AC9D9D2D9}" srcOrd="2" destOrd="0" parTransId="{2D9549DF-8F40-415C-A462-0EC8FE7FB5E2}" sibTransId="{3A468A73-407E-450E-BDF4-48D3AF964D55}"/>
    <dgm:cxn modelId="{3B16363C-481B-40DA-90A1-C4C4DF79E04F}" type="presOf" srcId="{790DF668-6FB9-417C-A2B2-9E0DF4E65A62}" destId="{9CF075C7-E6C8-4B11-96A7-10F3F3479B78}" srcOrd="0" destOrd="0" presId="urn:microsoft.com/office/officeart/2011/layout/HexagonRadial"/>
    <dgm:cxn modelId="{50F7135D-BA5A-4D6D-BDAA-6F3C780AD555}" type="presOf" srcId="{E4ACDF72-2F2A-409A-9E46-F9FA8FCFBBA6}" destId="{8C246381-DE19-4EF3-BD89-A960DDF09B2C}" srcOrd="0" destOrd="0" presId="urn:microsoft.com/office/officeart/2011/layout/HexagonRadial"/>
    <dgm:cxn modelId="{DCA66A4B-9506-4276-BACB-D798403B022E}" srcId="{79491B11-50BC-41F6-BADD-14BA1E8A51E7}" destId="{3B4ADAD9-A602-43CA-A8B4-90245F58EE75}" srcOrd="0" destOrd="0" parTransId="{4C93DA42-9E90-44D9-B3D7-15A9433BA584}" sibTransId="{3E8ADE53-0187-4E85-83A5-D25037160F25}"/>
    <dgm:cxn modelId="{00F99499-A7A4-4DB7-989B-AC292815680C}" type="presOf" srcId="{97603B1C-721D-461F-B3EC-D99ADC0B29A8}" destId="{F76A1449-7497-4520-8FFA-D0998D7DA5F4}" srcOrd="0" destOrd="0" presId="urn:microsoft.com/office/officeart/2011/layout/HexagonRadial"/>
    <dgm:cxn modelId="{E84CCABF-E920-49F3-A47D-7DD6E47F98B4}" type="presOf" srcId="{3B4ADAD9-A602-43CA-A8B4-90245F58EE75}" destId="{D3346D69-77E5-451C-8D60-BB2988105C20}" srcOrd="0" destOrd="0" presId="urn:microsoft.com/office/officeart/2011/layout/HexagonRadial"/>
    <dgm:cxn modelId="{06B6F2D5-9960-4374-B555-E7632176A9D1}" srcId="{79491B11-50BC-41F6-BADD-14BA1E8A51E7}" destId="{790DF668-6FB9-417C-A2B2-9E0DF4E65A62}" srcOrd="5" destOrd="0" parTransId="{37D8585E-4C27-4FBC-9626-7F6CF6537283}" sibTransId="{A16EFA84-CBC9-4DF6-9A02-28556BAB3494}"/>
    <dgm:cxn modelId="{6418D5DF-B423-4353-AE21-EF5AD1072598}" srcId="{13A2F6D0-7C8F-4405-B99B-63F29207EB84}" destId="{79491B11-50BC-41F6-BADD-14BA1E8A51E7}" srcOrd="0" destOrd="0" parTransId="{05C3F490-7F32-4025-8D92-2AA477E74F38}" sibTransId="{93AF9401-C7A4-4849-A5D9-02402B6DBBFA}"/>
    <dgm:cxn modelId="{1C7508E3-AE46-431C-9213-1CD0576E073B}" type="presParOf" srcId="{1262E10A-2FE8-481A-9D3B-CAD7D844B801}" destId="{5E3A0CBC-7CA9-450F-A03A-8F2B400B0675}" srcOrd="0" destOrd="0" presId="urn:microsoft.com/office/officeart/2011/layout/HexagonRadial"/>
    <dgm:cxn modelId="{F9041B55-2649-4775-96CA-F4311D6C7583}" type="presParOf" srcId="{1262E10A-2FE8-481A-9D3B-CAD7D844B801}" destId="{C58CBC61-75C1-4C4D-9CDB-B1EBEB01E706}" srcOrd="1" destOrd="0" presId="urn:microsoft.com/office/officeart/2011/layout/HexagonRadial"/>
    <dgm:cxn modelId="{6F5D8FD8-C803-4324-A485-D656C3142ACB}" type="presParOf" srcId="{C58CBC61-75C1-4C4D-9CDB-B1EBEB01E706}" destId="{D9D5631B-C847-430D-BA2B-BD8780315D01}" srcOrd="0" destOrd="0" presId="urn:microsoft.com/office/officeart/2011/layout/HexagonRadial"/>
    <dgm:cxn modelId="{3F35361F-A895-42B6-9BA6-B19CD31CBCC8}" type="presParOf" srcId="{1262E10A-2FE8-481A-9D3B-CAD7D844B801}" destId="{D3346D69-77E5-451C-8D60-BB2988105C20}" srcOrd="2" destOrd="0" presId="urn:microsoft.com/office/officeart/2011/layout/HexagonRadial"/>
    <dgm:cxn modelId="{DFCD8ABA-9ED5-441F-B646-B0697780739A}" type="presParOf" srcId="{1262E10A-2FE8-481A-9D3B-CAD7D844B801}" destId="{78E7E8B0-61A0-4EDA-BEFB-72B66BBD3D3B}" srcOrd="3" destOrd="0" presId="urn:microsoft.com/office/officeart/2011/layout/HexagonRadial"/>
    <dgm:cxn modelId="{F60A9637-BCC3-4C44-900B-13100E2F5E61}" type="presParOf" srcId="{78E7E8B0-61A0-4EDA-BEFB-72B66BBD3D3B}" destId="{EBEEF7C9-F891-41A7-9321-BAA36C42CF98}" srcOrd="0" destOrd="0" presId="urn:microsoft.com/office/officeart/2011/layout/HexagonRadial"/>
    <dgm:cxn modelId="{91304811-7D95-4244-8C10-435F701E08B5}" type="presParOf" srcId="{1262E10A-2FE8-481A-9D3B-CAD7D844B801}" destId="{0185E1E2-9723-4DF6-BD07-7CD2A6C90815}" srcOrd="4" destOrd="0" presId="urn:microsoft.com/office/officeart/2011/layout/HexagonRadial"/>
    <dgm:cxn modelId="{BA78D117-62A7-4635-9E8B-E29DA546CC06}" type="presParOf" srcId="{1262E10A-2FE8-481A-9D3B-CAD7D844B801}" destId="{1AFD55F9-0EF4-4876-89B4-7927EDC589EC}" srcOrd="5" destOrd="0" presId="urn:microsoft.com/office/officeart/2011/layout/HexagonRadial"/>
    <dgm:cxn modelId="{D4A3E287-BEAD-497A-8BE2-E3C66D0AAED3}" type="presParOf" srcId="{1AFD55F9-0EF4-4876-89B4-7927EDC589EC}" destId="{B1C02D3A-86BB-4E2A-B3A6-1761F53D6CF7}" srcOrd="0" destOrd="0" presId="urn:microsoft.com/office/officeart/2011/layout/HexagonRadial"/>
    <dgm:cxn modelId="{9AB406A7-8E18-4AEF-B480-04B1506D64E2}" type="presParOf" srcId="{1262E10A-2FE8-481A-9D3B-CAD7D844B801}" destId="{20BD40FB-32FB-49AB-A3F0-DCA3E760EDC2}" srcOrd="6" destOrd="0" presId="urn:microsoft.com/office/officeart/2011/layout/HexagonRadial"/>
    <dgm:cxn modelId="{8159F491-8197-41F1-97BA-CECC7D9ECFED}" type="presParOf" srcId="{1262E10A-2FE8-481A-9D3B-CAD7D844B801}" destId="{68F31D76-A8E2-4309-BB52-92EB6BF6901D}" srcOrd="7" destOrd="0" presId="urn:microsoft.com/office/officeart/2011/layout/HexagonRadial"/>
    <dgm:cxn modelId="{5ABF17D3-F65E-4B95-8579-FCA6215F443F}" type="presParOf" srcId="{68F31D76-A8E2-4309-BB52-92EB6BF6901D}" destId="{E7B5A7F6-C52D-4C13-A040-62976A5AA15A}" srcOrd="0" destOrd="0" presId="urn:microsoft.com/office/officeart/2011/layout/HexagonRadial"/>
    <dgm:cxn modelId="{B2F7B73A-855D-4FEB-BEDF-D76D8B4C924F}" type="presParOf" srcId="{1262E10A-2FE8-481A-9D3B-CAD7D844B801}" destId="{F76A1449-7497-4520-8FFA-D0998D7DA5F4}" srcOrd="8" destOrd="0" presId="urn:microsoft.com/office/officeart/2011/layout/HexagonRadial"/>
    <dgm:cxn modelId="{C26B6C00-3A59-474F-9B9A-ED83A37DCC70}" type="presParOf" srcId="{1262E10A-2FE8-481A-9D3B-CAD7D844B801}" destId="{C4D7C2B9-1055-4C54-A718-1135198E17C1}" srcOrd="9" destOrd="0" presId="urn:microsoft.com/office/officeart/2011/layout/HexagonRadial"/>
    <dgm:cxn modelId="{D919EA2A-70DF-4203-BC58-6715227AC73A}" type="presParOf" srcId="{C4D7C2B9-1055-4C54-A718-1135198E17C1}" destId="{0551271B-84D5-49D6-9BE0-D1F328613934}" srcOrd="0" destOrd="0" presId="urn:microsoft.com/office/officeart/2011/layout/HexagonRadial"/>
    <dgm:cxn modelId="{9CE4537D-CFD7-4492-A1F5-5596BE28144E}" type="presParOf" srcId="{1262E10A-2FE8-481A-9D3B-CAD7D844B801}" destId="{8C246381-DE19-4EF3-BD89-A960DDF09B2C}" srcOrd="10" destOrd="0" presId="urn:microsoft.com/office/officeart/2011/layout/HexagonRadial"/>
    <dgm:cxn modelId="{DDB6C122-F91D-4FDF-A7A0-C18A49C22436}" type="presParOf" srcId="{1262E10A-2FE8-481A-9D3B-CAD7D844B801}" destId="{479ADF70-0732-40F7-B075-1EABC0D248C7}" srcOrd="11" destOrd="0" presId="urn:microsoft.com/office/officeart/2011/layout/HexagonRadial"/>
    <dgm:cxn modelId="{0E2D52BE-BBA9-4635-A994-104F418089E1}" type="presParOf" srcId="{479ADF70-0732-40F7-B075-1EABC0D248C7}" destId="{FDBF5A15-02A4-4E85-AAFE-F77511599C49}" srcOrd="0" destOrd="0" presId="urn:microsoft.com/office/officeart/2011/layout/HexagonRadial"/>
    <dgm:cxn modelId="{9F93CB3A-3293-41E6-B94A-FE3779CFE1DF}" type="presParOf" srcId="{1262E10A-2FE8-481A-9D3B-CAD7D844B801}" destId="{9CF075C7-E6C8-4B11-96A7-10F3F3479B78}" srcOrd="12" destOrd="0" presId="urn:microsoft.com/office/officeart/2011/layout/HexagonRadial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A0CBC-7CA9-450F-A03A-8F2B400B0675}">
      <dsp:nvSpPr>
        <dsp:cNvPr id="0" name=""/>
        <dsp:cNvSpPr/>
      </dsp:nvSpPr>
      <dsp:spPr>
        <a:xfrm>
          <a:off x="2482259" y="1864963"/>
          <a:ext cx="2370449" cy="2050534"/>
        </a:xfrm>
        <a:prstGeom prst="hexagon">
          <a:avLst>
            <a:gd name="adj" fmla="val 28570"/>
            <a:gd name="vf" fmla="val 115470"/>
          </a:avLst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3660" tIns="73660" rIns="73660" bIns="73660" numCol="1" spcCol="1270" anchor="ctr" anchorCtr="0">
          <a:noAutofit/>
        </a:bodyPr>
        <a:lstStyle/>
        <a:p>
          <a:pPr marL="0" lvl="0" indent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IOT</a:t>
          </a:r>
        </a:p>
      </dsp:txBody>
      <dsp:txXfrm>
        <a:off x="2875076" y="2204765"/>
        <a:ext cx="1584815" cy="1370930"/>
      </dsp:txXfrm>
    </dsp:sp>
    <dsp:sp modelId="{EBEEF7C9-F891-41A7-9321-BAA36C42CF98}">
      <dsp:nvSpPr>
        <dsp:cNvPr id="0" name=""/>
        <dsp:cNvSpPr/>
      </dsp:nvSpPr>
      <dsp:spPr>
        <a:xfrm>
          <a:off x="3966616" y="883921"/>
          <a:ext cx="894363" cy="770612"/>
        </a:xfrm>
        <a:prstGeom prst="hexagon">
          <a:avLst>
            <a:gd name="adj" fmla="val 28900"/>
            <a:gd name="vf" fmla="val 11547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346D69-77E5-451C-8D60-BB2988105C20}">
      <dsp:nvSpPr>
        <dsp:cNvPr id="0" name=""/>
        <dsp:cNvSpPr/>
      </dsp:nvSpPr>
      <dsp:spPr>
        <a:xfrm>
          <a:off x="2700612" y="0"/>
          <a:ext cx="1942566" cy="1680548"/>
        </a:xfrm>
        <a:prstGeom prst="hexagon">
          <a:avLst>
            <a:gd name="adj" fmla="val 28570"/>
            <a:gd name="vf" fmla="val 11547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haroni" panose="02010803020104030203" pitchFamily="2" charset="-79"/>
            </a:rPr>
            <a:t>Anytime Any context</a:t>
          </a:r>
        </a:p>
      </dsp:txBody>
      <dsp:txXfrm>
        <a:off x="3022537" y="278503"/>
        <a:ext cx="1298716" cy="1123542"/>
      </dsp:txXfrm>
    </dsp:sp>
    <dsp:sp modelId="{B1C02D3A-86BB-4E2A-B3A6-1761F53D6CF7}">
      <dsp:nvSpPr>
        <dsp:cNvPr id="0" name=""/>
        <dsp:cNvSpPr/>
      </dsp:nvSpPr>
      <dsp:spPr>
        <a:xfrm>
          <a:off x="5010408" y="2324556"/>
          <a:ext cx="894363" cy="770612"/>
        </a:xfrm>
        <a:prstGeom prst="hexagon">
          <a:avLst>
            <a:gd name="adj" fmla="val 28900"/>
            <a:gd name="vf" fmla="val 11547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85E1E2-9723-4DF6-BD07-7CD2A6C90815}">
      <dsp:nvSpPr>
        <dsp:cNvPr id="0" name=""/>
        <dsp:cNvSpPr/>
      </dsp:nvSpPr>
      <dsp:spPr>
        <a:xfrm>
          <a:off x="4482171" y="1033649"/>
          <a:ext cx="1942566" cy="1680548"/>
        </a:xfrm>
        <a:prstGeom prst="hexagon">
          <a:avLst>
            <a:gd name="adj" fmla="val 28570"/>
            <a:gd name="vf" fmla="val 115470"/>
          </a:avLst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haroni" panose="02010803020104030203" pitchFamily="2" charset="-79"/>
            </a:rPr>
            <a:t>Anyone Anybody </a:t>
          </a:r>
        </a:p>
      </dsp:txBody>
      <dsp:txXfrm>
        <a:off x="4804096" y="1312152"/>
        <a:ext cx="1298716" cy="1123542"/>
      </dsp:txXfrm>
    </dsp:sp>
    <dsp:sp modelId="{E7B5A7F6-C52D-4C13-A040-62976A5AA15A}">
      <dsp:nvSpPr>
        <dsp:cNvPr id="0" name=""/>
        <dsp:cNvSpPr/>
      </dsp:nvSpPr>
      <dsp:spPr>
        <a:xfrm>
          <a:off x="4285323" y="3950762"/>
          <a:ext cx="894363" cy="770612"/>
        </a:xfrm>
        <a:prstGeom prst="hexagon">
          <a:avLst>
            <a:gd name="adj" fmla="val 28900"/>
            <a:gd name="vf" fmla="val 11547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BD40FB-32FB-49AB-A3F0-DCA3E760EDC2}">
      <dsp:nvSpPr>
        <dsp:cNvPr id="0" name=""/>
        <dsp:cNvSpPr/>
      </dsp:nvSpPr>
      <dsp:spPr>
        <a:xfrm>
          <a:off x="4482171" y="3065685"/>
          <a:ext cx="1942566" cy="1680548"/>
        </a:xfrm>
        <a:prstGeom prst="hexagon">
          <a:avLst>
            <a:gd name="adj" fmla="val 28570"/>
            <a:gd name="vf" fmla="val 11547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haroni" panose="02010803020104030203" pitchFamily="2" charset="-79"/>
            </a:rPr>
            <a:t>Any service any bussiness</a:t>
          </a:r>
        </a:p>
      </dsp:txBody>
      <dsp:txXfrm>
        <a:off x="4804096" y="3344188"/>
        <a:ext cx="1298716" cy="1123542"/>
      </dsp:txXfrm>
    </dsp:sp>
    <dsp:sp modelId="{0551271B-84D5-49D6-9BE0-D1F328613934}">
      <dsp:nvSpPr>
        <dsp:cNvPr id="0" name=""/>
        <dsp:cNvSpPr/>
      </dsp:nvSpPr>
      <dsp:spPr>
        <a:xfrm>
          <a:off x="2486671" y="4119569"/>
          <a:ext cx="894363" cy="770612"/>
        </a:xfrm>
        <a:prstGeom prst="hexagon">
          <a:avLst>
            <a:gd name="adj" fmla="val 28900"/>
            <a:gd name="vf" fmla="val 11547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6A1449-7497-4520-8FFA-D0998D7DA5F4}">
      <dsp:nvSpPr>
        <dsp:cNvPr id="0" name=""/>
        <dsp:cNvSpPr/>
      </dsp:nvSpPr>
      <dsp:spPr>
        <a:xfrm>
          <a:off x="2700612" y="4100491"/>
          <a:ext cx="1942566" cy="1680548"/>
        </a:xfrm>
        <a:prstGeom prst="hexagon">
          <a:avLst>
            <a:gd name="adj" fmla="val 28570"/>
            <a:gd name="vf" fmla="val 115470"/>
          </a:avLst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Any path any network</a:t>
          </a:r>
        </a:p>
      </dsp:txBody>
      <dsp:txXfrm>
        <a:off x="3022537" y="4378994"/>
        <a:ext cx="1298716" cy="1123542"/>
      </dsp:txXfrm>
    </dsp:sp>
    <dsp:sp modelId="{FDBF5A15-02A4-4E85-AAFE-F77511599C49}">
      <dsp:nvSpPr>
        <dsp:cNvPr id="0" name=""/>
        <dsp:cNvSpPr/>
      </dsp:nvSpPr>
      <dsp:spPr>
        <a:xfrm>
          <a:off x="1420741" y="2737338"/>
          <a:ext cx="894363" cy="770612"/>
        </a:xfrm>
        <a:prstGeom prst="hexagon">
          <a:avLst>
            <a:gd name="adj" fmla="val 28900"/>
            <a:gd name="vf" fmla="val 11547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246381-DE19-4EF3-BD89-A960DDF09B2C}">
      <dsp:nvSpPr>
        <dsp:cNvPr id="0" name=""/>
        <dsp:cNvSpPr/>
      </dsp:nvSpPr>
      <dsp:spPr>
        <a:xfrm>
          <a:off x="910782" y="3066841"/>
          <a:ext cx="1942566" cy="1680548"/>
        </a:xfrm>
        <a:prstGeom prst="hexagon">
          <a:avLst>
            <a:gd name="adj" fmla="val 28570"/>
            <a:gd name="vf" fmla="val 11547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Any place anywhere</a:t>
          </a:r>
        </a:p>
      </dsp:txBody>
      <dsp:txXfrm>
        <a:off x="1232707" y="3345344"/>
        <a:ext cx="1298716" cy="1123542"/>
      </dsp:txXfrm>
    </dsp:sp>
    <dsp:sp modelId="{9CF075C7-E6C8-4B11-96A7-10F3F3479B78}">
      <dsp:nvSpPr>
        <dsp:cNvPr id="0" name=""/>
        <dsp:cNvSpPr/>
      </dsp:nvSpPr>
      <dsp:spPr>
        <a:xfrm>
          <a:off x="910782" y="1031337"/>
          <a:ext cx="1942566" cy="1680548"/>
        </a:xfrm>
        <a:prstGeom prst="hexagon">
          <a:avLst>
            <a:gd name="adj" fmla="val 28570"/>
            <a:gd name="vf" fmla="val 115470"/>
          </a:avLst>
        </a:prstGeom>
        <a:solidFill>
          <a:schemeClr val="bg1">
            <a:lumMod val="6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rPr>
            <a:t>Anything any device</a:t>
          </a:r>
        </a:p>
      </dsp:txBody>
      <dsp:txXfrm>
        <a:off x="1232707" y="1309840"/>
        <a:ext cx="1298716" cy="11235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3A62EC2-9403-4E3F-B9EE-AC16CAC60F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89550C-613B-478E-B802-C73E628524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69C108-6DA3-45F2-AE7E-50E80854775B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013C7E-277B-477F-B8EF-FBEECB8A1F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496058-9ECC-48B6-8A85-7E3A3E39E8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6ED09B-8056-4B81-BB5B-ECA7E0231E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30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6A73B2-5605-4CC4-ADC6-622651651079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ED664B-377C-4B68-AF4E-EBDA643118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45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2992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3822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4338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068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640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8710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768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018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291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64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70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340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217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7326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15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34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077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4287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2386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2753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561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587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8993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77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9894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3525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16C4C9A-3960-41CF-A4E9-2A8FB932454B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7895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90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key-universal.com/smart-home-automation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eachmemicro.com/arduino-relay-module-tutorial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pnee.com/arduino-ide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nitrix-reloaded.com/2017/01/05/internet-of-things-iot-introduction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electronicamade.com/relevador/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eachmemicro.com/intro-nodemcu-arduino/" TargetMode="External"/><Relationship Id="rId5" Type="http://schemas.openxmlformats.org/officeDocument/2006/relationships/image" Target="../media/image5.jpg"/><Relationship Id="rId10" Type="http://schemas.openxmlformats.org/officeDocument/2006/relationships/hyperlink" Target="https://clipset.com/google-home-unboxing-configuracion-y-primeras-impresiones/" TargetMode="External"/><Relationship Id="rId4" Type="http://schemas.openxmlformats.org/officeDocument/2006/relationships/hyperlink" Target="https://www.arduinoecia.com.br/2018/01/blynk-controlar-arduino-usando-bluetooth.html" TargetMode="External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81E6A2-4656-4CFE-9BF4-39D81EE2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482600"/>
            <a:ext cx="4486656" cy="3342659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>
            <a:noAutofit/>
          </a:bodyPr>
          <a:lstStyle/>
          <a:p>
            <a:r>
              <a:rPr lang="en-US" sz="3500" b="1" dirty="0">
                <a:solidFill>
                  <a:schemeClr val="tx1"/>
                </a:solidFill>
              </a:rPr>
              <a:t>HOME AUTOMATION USING IOT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4287575"/>
            <a:ext cx="4486656" cy="1469758"/>
          </a:xfrm>
        </p:spPr>
        <p:txBody>
          <a:bodyPr>
            <a:normAutofit fontScale="2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1"/>
                </a:solidFill>
              </a:rPr>
              <a:t>By Aman Mukati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1"/>
                </a:solidFill>
              </a:rPr>
              <a:t>112015011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0" dirty="0">
                <a:solidFill>
                  <a:schemeClr val="tx1"/>
                </a:solidFill>
              </a:rPr>
              <a:t>Under </a:t>
            </a:r>
            <a:r>
              <a:rPr lang="en-IN" sz="8000" dirty="0">
                <a:solidFill>
                  <a:schemeClr val="tx1"/>
                </a:solidFill>
              </a:rPr>
              <a:t>guidance of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8000" dirty="0" err="1">
                <a:solidFill>
                  <a:schemeClr val="tx1"/>
                </a:solidFill>
              </a:rPr>
              <a:t>Dr.</a:t>
            </a:r>
            <a:r>
              <a:rPr lang="en-IN" sz="8000" dirty="0">
                <a:solidFill>
                  <a:schemeClr val="tx1"/>
                </a:solidFill>
              </a:rPr>
              <a:t> Nagendra Kushwaha</a:t>
            </a:r>
            <a:endParaRPr lang="en-US" sz="8000" dirty="0">
              <a:solidFill>
                <a:schemeClr val="tx1"/>
              </a:solidFill>
            </a:endParaRPr>
          </a:p>
          <a:p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3432E8-8893-4FA9-9F56-90A2ACBCE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42000" y="0"/>
            <a:ext cx="635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7941732" y="0"/>
            <a:ext cx="425026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8368" y="2229274"/>
            <a:ext cx="3363974" cy="2224192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Nodemcu</a:t>
            </a:r>
            <a:br>
              <a:rPr lang="en-US" sz="3500" b="1" dirty="0">
                <a:solidFill>
                  <a:srgbClr val="FFFFFF"/>
                </a:solidFill>
              </a:rPr>
            </a:br>
            <a:r>
              <a:rPr lang="en-US" sz="3500" b="1" dirty="0">
                <a:solidFill>
                  <a:srgbClr val="FFFFFF"/>
                </a:solidFill>
              </a:rPr>
              <a:t>esp8266</a:t>
            </a:r>
          </a:p>
        </p:txBody>
      </p:sp>
      <p:pic>
        <p:nvPicPr>
          <p:cNvPr id="4" name="Content Placeholder 1" descr="home_appliance_control interfacing relay">
            <a:extLst>
              <a:ext uri="{FF2B5EF4-FFF2-40B4-BE49-F238E27FC236}">
                <a16:creationId xmlns:a16="http://schemas.microsoft.com/office/drawing/2014/main" id="{1369FF1E-EA35-47C9-9355-55CD4C0A3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r="61644"/>
          <a:stretch>
            <a:fillRect/>
          </a:stretch>
        </p:blipFill>
        <p:spPr>
          <a:xfrm>
            <a:off x="2762288" y="1422083"/>
            <a:ext cx="2109470" cy="3308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6BD596-22EF-465C-940D-60D75BE54608}"/>
              </a:ext>
            </a:extLst>
          </p:cNvPr>
          <p:cNvSpPr txBox="1"/>
          <p:nvPr/>
        </p:nvSpPr>
        <p:spPr>
          <a:xfrm>
            <a:off x="5476074" y="1068140"/>
            <a:ext cx="1844169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000" b="1" dirty="0"/>
              <a:t>Low cost availability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E7896E-713A-41C6-9FB0-009283DEC871}"/>
              </a:ext>
            </a:extLst>
          </p:cNvPr>
          <p:cNvSpPr txBox="1"/>
          <p:nvPr/>
        </p:nvSpPr>
        <p:spPr>
          <a:xfrm>
            <a:off x="296632" y="1068140"/>
            <a:ext cx="1861339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000" b="1" dirty="0"/>
              <a:t>1mib rom </a:t>
            </a:r>
          </a:p>
          <a:p>
            <a:r>
              <a:rPr lang="en-IN" sz="2000" b="1" dirty="0"/>
              <a:t>80mhz </a:t>
            </a:r>
            <a:r>
              <a:rPr lang="en-IN" sz="2000" b="1" dirty="0" err="1"/>
              <a:t>clk</a:t>
            </a:r>
            <a:endParaRPr lang="en-IN" sz="2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20CF8A-2A0D-4A4A-8956-D8DC404A3D02}"/>
              </a:ext>
            </a:extLst>
          </p:cNvPr>
          <p:cNvSpPr txBox="1"/>
          <p:nvPr/>
        </p:nvSpPr>
        <p:spPr>
          <a:xfrm>
            <a:off x="5476074" y="4376490"/>
            <a:ext cx="1972199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b="1" dirty="0"/>
              <a:t>128 KB RAM </a:t>
            </a:r>
            <a:r>
              <a:rPr lang="en-US" b="1" dirty="0"/>
              <a:t>and 4MB of Flash memory</a:t>
            </a:r>
            <a:endParaRPr lang="en-IN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F00DFB-3E86-40C7-9049-D6FDC88FB44D}"/>
              </a:ext>
            </a:extLst>
          </p:cNvPr>
          <p:cNvSpPr txBox="1"/>
          <p:nvPr/>
        </p:nvSpPr>
        <p:spPr>
          <a:xfrm>
            <a:off x="296632" y="4376489"/>
            <a:ext cx="1861339" cy="10156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000" b="1" dirty="0"/>
              <a:t>Development board with </a:t>
            </a:r>
            <a:r>
              <a:rPr lang="en-IN" sz="2000" b="1" dirty="0" err="1"/>
              <a:t>wifi</a:t>
            </a:r>
            <a:r>
              <a:rPr lang="en-IN" sz="2000" b="1" dirty="0"/>
              <a:t> Soc</a:t>
            </a:r>
          </a:p>
        </p:txBody>
      </p:sp>
    </p:spTree>
    <p:extLst>
      <p:ext uri="{BB962C8B-B14F-4D97-AF65-F5344CB8AC3E}">
        <p14:creationId xmlns:p14="http://schemas.microsoft.com/office/powerpoint/2010/main" val="18631916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15" grpId="0" animBg="1"/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7941732" y="0"/>
            <a:ext cx="425026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8368" y="2229274"/>
            <a:ext cx="3363974" cy="2224192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Relay module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6BD596-22EF-465C-940D-60D75BE54608}"/>
              </a:ext>
            </a:extLst>
          </p:cNvPr>
          <p:cNvSpPr txBox="1"/>
          <p:nvPr/>
        </p:nvSpPr>
        <p:spPr>
          <a:xfrm>
            <a:off x="5815801" y="328150"/>
            <a:ext cx="2022833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Good for safe control of higher amperage circuits. </a:t>
            </a:r>
            <a:endParaRPr lang="en-IN" sz="2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E7896E-713A-41C6-9FB0-009283DEC871}"/>
              </a:ext>
            </a:extLst>
          </p:cNvPr>
          <p:cNvSpPr txBox="1"/>
          <p:nvPr/>
        </p:nvSpPr>
        <p:spPr>
          <a:xfrm>
            <a:off x="129994" y="420484"/>
            <a:ext cx="2196646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US" b="1" dirty="0"/>
              <a:t>It includes 5-pins &amp; designed with plastic material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20CF8A-2A0D-4A4A-8956-D8DC404A3D02}"/>
              </a:ext>
            </a:extLst>
          </p:cNvPr>
          <p:cNvSpPr txBox="1"/>
          <p:nvPr/>
        </p:nvSpPr>
        <p:spPr>
          <a:xfrm>
            <a:off x="5374640" y="4453466"/>
            <a:ext cx="2022833" cy="150810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fontAlgn="base"/>
            <a:r>
              <a:rPr lang="en-IN" b="1" dirty="0"/>
              <a:t>Normal Voltage is 5V DC</a:t>
            </a:r>
          </a:p>
          <a:p>
            <a:pPr fontAlgn="base"/>
            <a:r>
              <a:rPr lang="en-IN" b="1" dirty="0"/>
              <a:t>Normal Current is 70mA</a:t>
            </a:r>
          </a:p>
          <a:p>
            <a:endParaRPr lang="en-IN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F00DFB-3E86-40C7-9049-D6FDC88FB44D}"/>
              </a:ext>
            </a:extLst>
          </p:cNvPr>
          <p:cNvSpPr txBox="1"/>
          <p:nvPr/>
        </p:nvSpPr>
        <p:spPr>
          <a:xfrm>
            <a:off x="301685" y="4453465"/>
            <a:ext cx="1861339" cy="18774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000" b="1" dirty="0"/>
              <a:t>Operating time 10millisecs,</a:t>
            </a:r>
          </a:p>
          <a:p>
            <a:r>
              <a:rPr lang="en-IN" b="1" dirty="0"/>
              <a:t>Release time is 5msec</a:t>
            </a:r>
          </a:p>
          <a:p>
            <a:endParaRPr lang="en-IN" sz="20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C1F1EB5-3470-40AB-9F5E-D9BDDB2A1E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798903" y="1590034"/>
            <a:ext cx="3913800" cy="260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1607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0" y="-140505"/>
            <a:ext cx="460329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01" y="2313941"/>
            <a:ext cx="3363974" cy="2224192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Blynk app</a:t>
            </a:r>
            <a:br>
              <a:rPr lang="en-US" sz="3500" b="1" dirty="0">
                <a:solidFill>
                  <a:srgbClr val="FFFFFF"/>
                </a:solidFill>
              </a:rPr>
            </a:br>
            <a:r>
              <a:rPr lang="en-US" sz="3500" b="1" dirty="0">
                <a:solidFill>
                  <a:srgbClr val="FFFFFF"/>
                </a:solidFill>
              </a:rPr>
              <a:t>and</a:t>
            </a:r>
            <a:br>
              <a:rPr lang="en-US" sz="3500" b="1" dirty="0">
                <a:solidFill>
                  <a:srgbClr val="FFFFFF"/>
                </a:solidFill>
              </a:rPr>
            </a:br>
            <a:r>
              <a:rPr lang="en-US" sz="3500" b="1" dirty="0" err="1">
                <a:solidFill>
                  <a:srgbClr val="FFFFFF"/>
                </a:solidFill>
              </a:rPr>
              <a:t>sinric</a:t>
            </a:r>
            <a:r>
              <a:rPr lang="en-US" sz="3500" b="1" dirty="0">
                <a:solidFill>
                  <a:srgbClr val="FFFFFF"/>
                </a:solidFill>
              </a:rPr>
              <a:t>-pro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AED942-46A6-47EE-BBB3-A939924A4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040" y="58421"/>
            <a:ext cx="6837680" cy="29979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065531-04F5-408D-8E47-BF844D542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9040" y="3220721"/>
            <a:ext cx="6837680" cy="349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0547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0" y="0"/>
            <a:ext cx="460329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00" y="2313941"/>
            <a:ext cx="3595859" cy="2224192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Google commands</a:t>
            </a:r>
          </a:p>
        </p:txBody>
      </p:sp>
      <p:pic>
        <p:nvPicPr>
          <p:cNvPr id="1026" name="Picture 2" descr="44 ways Google Assistant can make you more efficient | Computerworld">
            <a:extLst>
              <a:ext uri="{FF2B5EF4-FFF2-40B4-BE49-F238E27FC236}">
                <a16:creationId xmlns:a16="http://schemas.microsoft.com/office/drawing/2014/main" id="{325218D6-197E-4B37-A4B2-14B848E6C1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417" y="348861"/>
            <a:ext cx="2752090" cy="219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44 ways Google Assistant can make you more efficient | Computerworld">
            <a:extLst>
              <a:ext uri="{FF2B5EF4-FFF2-40B4-BE49-F238E27FC236}">
                <a16:creationId xmlns:a16="http://schemas.microsoft.com/office/drawing/2014/main" id="{5366ACDE-5FA0-4F34-A26C-B7E1F7868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0010" y="2975221"/>
            <a:ext cx="2752090" cy="219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EAC666-67B5-4E9E-BEBA-887FF924CE86}"/>
              </a:ext>
            </a:extLst>
          </p:cNvPr>
          <p:cNvSpPr txBox="1"/>
          <p:nvPr/>
        </p:nvSpPr>
        <p:spPr>
          <a:xfrm>
            <a:off x="9113347" y="4184190"/>
            <a:ext cx="2448560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000" b="1" dirty="0"/>
              <a:t>Turn on ALL lights</a:t>
            </a:r>
          </a:p>
          <a:p>
            <a:endParaRPr lang="en-IN" sz="2000" b="1" dirty="0"/>
          </a:p>
        </p:txBody>
      </p:sp>
      <p:pic>
        <p:nvPicPr>
          <p:cNvPr id="13" name="Picture 2" descr="44 ways Google Assistant can make you more efficient | Computerworld">
            <a:extLst>
              <a:ext uri="{FF2B5EF4-FFF2-40B4-BE49-F238E27FC236}">
                <a16:creationId xmlns:a16="http://schemas.microsoft.com/office/drawing/2014/main" id="{F8637F29-E9B8-47C8-AFEE-581DD7936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391" y="2975221"/>
            <a:ext cx="2752090" cy="2193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78E9D9B-C961-4BAA-9EDA-B323FB4417E0}"/>
              </a:ext>
            </a:extLst>
          </p:cNvPr>
          <p:cNvSpPr txBox="1"/>
          <p:nvPr/>
        </p:nvSpPr>
        <p:spPr>
          <a:xfrm>
            <a:off x="5507370" y="4184190"/>
            <a:ext cx="2448560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000" b="1" dirty="0"/>
              <a:t>Turn on room light</a:t>
            </a:r>
          </a:p>
          <a:p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8502806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D351-809A-41FD-8695-1682A2F2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04912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IN" sz="3600" b="1" dirty="0"/>
              <a:t>Coding &amp; setup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CA43BDC-CFDA-4A5C-BD3C-830451316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199" y="1532467"/>
            <a:ext cx="9364133" cy="519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50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D351-809A-41FD-8695-1682A2F29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IN" sz="10000" b="1" dirty="0"/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30712643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Home">
            <a:hlinkClick r:id="" action="ppaction://media"/>
            <a:extLst>
              <a:ext uri="{FF2B5EF4-FFF2-40B4-BE49-F238E27FC236}">
                <a16:creationId xmlns:a16="http://schemas.microsoft.com/office/drawing/2014/main" id="{D03B4122-BD96-44AF-81C1-6C04CB182F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2933" y="253999"/>
            <a:ext cx="7586133" cy="6316134"/>
          </a:xfrm>
          <a:prstGeom prst="rect">
            <a:avLst/>
          </a:prstGeom>
          <a:ln>
            <a:solidFill>
              <a:schemeClr val="bg1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7413678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10204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0" y="0"/>
            <a:ext cx="460329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01" y="2313941"/>
            <a:ext cx="3363974" cy="2224192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Future</a:t>
            </a:r>
            <a:br>
              <a:rPr lang="en-US" sz="3500" b="1" dirty="0">
                <a:solidFill>
                  <a:srgbClr val="FFFFFF"/>
                </a:solidFill>
              </a:rPr>
            </a:br>
            <a:r>
              <a:rPr lang="en-US" sz="3500" b="1" dirty="0">
                <a:solidFill>
                  <a:srgbClr val="FFFFFF"/>
                </a:solidFill>
              </a:rPr>
              <a:t>scope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B6E3B3-1321-4FA0-BBBD-D626ECEB443D}"/>
              </a:ext>
            </a:extLst>
          </p:cNvPr>
          <p:cNvSpPr/>
          <p:nvPr/>
        </p:nvSpPr>
        <p:spPr>
          <a:xfrm>
            <a:off x="5959475" y="1975780"/>
            <a:ext cx="5607050" cy="7797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tx1"/>
                </a:solidFill>
              </a:rPr>
              <a:t>It can be deployed in areas where human reach is dangerous or impossible.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2CD5D0-35A5-4FB4-A233-FF9173F3AA12}"/>
              </a:ext>
            </a:extLst>
          </p:cNvPr>
          <p:cNvSpPr/>
          <p:nvPr/>
        </p:nvSpPr>
        <p:spPr>
          <a:xfrm>
            <a:off x="5959475" y="309765"/>
            <a:ext cx="5607050" cy="11139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tx1"/>
                </a:solidFill>
              </a:rPr>
              <a:t>As it has WIFI so it can be operated from anywhere in the world where network is available</a:t>
            </a:r>
            <a:r>
              <a:rPr lang="en-IN" sz="20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AB6D0B-ABAC-4365-AB16-26B00B217043}"/>
              </a:ext>
            </a:extLst>
          </p:cNvPr>
          <p:cNvSpPr/>
          <p:nvPr/>
        </p:nvSpPr>
        <p:spPr>
          <a:xfrm>
            <a:off x="5959475" y="3322795"/>
            <a:ext cx="5607050" cy="7797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/>
              <a:t>Environmental Monitoring</a:t>
            </a:r>
            <a:endParaRPr lang="en-IN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3B382F-CC7A-4AF6-BC1C-2634C1A9D2C7}"/>
              </a:ext>
            </a:extLst>
          </p:cNvPr>
          <p:cNvSpPr/>
          <p:nvPr/>
        </p:nvSpPr>
        <p:spPr>
          <a:xfrm>
            <a:off x="5959475" y="4767126"/>
            <a:ext cx="5607050" cy="7023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The system can be expanded for energy monitoring, or weather stations.</a:t>
            </a:r>
            <a:endParaRPr lang="en-IN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FFC317-FBD0-4B3C-BD94-BD1CFA376F16}"/>
              </a:ext>
            </a:extLst>
          </p:cNvPr>
          <p:cNvSpPr/>
          <p:nvPr/>
        </p:nvSpPr>
        <p:spPr>
          <a:xfrm>
            <a:off x="5959475" y="5878269"/>
            <a:ext cx="5607050" cy="5022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tx1"/>
                </a:solidFill>
              </a:rPr>
              <a:t>Secured homes.</a:t>
            </a:r>
            <a:endParaRPr lang="en-IN" sz="2000" b="1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6541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7941733" y="0"/>
            <a:ext cx="425026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8368" y="2237738"/>
            <a:ext cx="3681947" cy="2224192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CD3884-8849-4123-9BDE-B4BF69AAAFAF}"/>
              </a:ext>
            </a:extLst>
          </p:cNvPr>
          <p:cNvSpPr txBox="1"/>
          <p:nvPr/>
        </p:nvSpPr>
        <p:spPr>
          <a:xfrm>
            <a:off x="586315" y="612844"/>
            <a:ext cx="6805083" cy="56323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1. </a:t>
            </a:r>
            <a:r>
              <a:rPr lang="en-IN" sz="20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Hayet</a:t>
            </a:r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IN" sz="20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Lamine</a:t>
            </a:r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 and </a:t>
            </a:r>
            <a:r>
              <a:rPr lang="en-IN" sz="20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Hafedh</a:t>
            </a:r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 Abid, “Remote control of domestic equipment from an Android application based on Raspberry Pi card”, IEEE transaction 15th international conference on Sciences and Techniques of Automatic control computer engineering - STA’2014, </a:t>
            </a:r>
            <a:r>
              <a:rPr lang="en-IN" sz="20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Hammamet</a:t>
            </a:r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, Tunisia, December 21-23, 2014. </a:t>
            </a:r>
          </a:p>
          <a:p>
            <a:endParaRPr lang="en-IN" sz="2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2. Vaishnavi S. Gunge and Pratibha S. </a:t>
            </a:r>
            <a:r>
              <a:rPr lang="en-IN" sz="20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Yalagi</a:t>
            </a:r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, “Smart Home Automation: A Literature Review”, National Seminar on Recent Trends in Data Mining- RTDM 2016. </a:t>
            </a:r>
          </a:p>
          <a:p>
            <a:endParaRPr lang="en-IN" sz="2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3. M. B. a. </a:t>
            </a:r>
            <a:r>
              <a:rPr lang="en-IN" sz="20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W.Fincher</a:t>
            </a:r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, ”Standards of Human Comfort: Relative and Absolute,” The University of Texas at Austin, Austin, 2009.</a:t>
            </a:r>
          </a:p>
          <a:p>
            <a:endParaRPr lang="en-IN" sz="2000" b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4. Archana N. </a:t>
            </a:r>
            <a:r>
              <a:rPr lang="en-IN" sz="20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Shewale</a:t>
            </a:r>
            <a:r>
              <a:rPr lang="en-IN" sz="2000" b="1" dirty="0">
                <a:latin typeface="Aharoni" panose="02010803020104030203" pitchFamily="2" charset="-79"/>
                <a:cs typeface="Aharoni" panose="02010803020104030203" pitchFamily="2" charset="-79"/>
              </a:rPr>
              <a:t> and Jyoti P. Bari, “Renewable Energy Based Home Automation System Using ZigBee”, IJCTEE Volume 5, Issue 3, June 2015. </a:t>
            </a:r>
          </a:p>
        </p:txBody>
      </p:sp>
    </p:spTree>
    <p:extLst>
      <p:ext uri="{BB962C8B-B14F-4D97-AF65-F5344CB8AC3E}">
        <p14:creationId xmlns:p14="http://schemas.microsoft.com/office/powerpoint/2010/main" val="13156336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70220-677A-411B-B416-94321A55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90443"/>
            <a:ext cx="4775200" cy="3762558"/>
          </a:xfrm>
          <a:noFill/>
          <a:ln w="31750" cap="sq">
            <a:solidFill>
              <a:schemeClr val="bg1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Autofit/>
          </a:bodyPr>
          <a:lstStyle/>
          <a:p>
            <a:r>
              <a:rPr 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Thank you</a:t>
            </a:r>
          </a:p>
        </p:txBody>
      </p:sp>
      <p:pic>
        <p:nvPicPr>
          <p:cNvPr id="4" name="Picture 3" descr="Hand with pen pointing at financial numbers">
            <a:extLst>
              <a:ext uri="{FF2B5EF4-FFF2-40B4-BE49-F238E27FC236}">
                <a16:creationId xmlns:a16="http://schemas.microsoft.com/office/drawing/2014/main" id="{AB2E0BE0-B684-4228-A4DF-58C8CAFFDF4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1" y="10"/>
            <a:ext cx="47752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491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2238018"/>
            <a:ext cx="3363974" cy="238196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Node-</a:t>
            </a:r>
            <a:r>
              <a:rPr lang="en-US" sz="35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mcu</a:t>
            </a:r>
            <a:br>
              <a:rPr lang="en-US" sz="3500" b="1" dirty="0">
                <a:solidFill>
                  <a:srgbClr val="FFFFFF"/>
                </a:solidFill>
              </a:rPr>
            </a:br>
            <a:r>
              <a:rPr lang="en-US" sz="3500" b="1" dirty="0">
                <a:solidFill>
                  <a:srgbClr val="FFFFFF"/>
                </a:solidFill>
              </a:rPr>
              <a:t>esp-8266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BD81E1-84D4-435C-82FA-F5FA80EDA8FB}"/>
              </a:ext>
            </a:extLst>
          </p:cNvPr>
          <p:cNvSpPr txBox="1"/>
          <p:nvPr/>
        </p:nvSpPr>
        <p:spPr>
          <a:xfrm>
            <a:off x="0" y="0"/>
            <a:ext cx="4826000" cy="6858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2CEAF98-1E01-4E54-82D5-34D9AEDC1653}"/>
              </a:ext>
            </a:extLst>
          </p:cNvPr>
          <p:cNvSpPr txBox="1">
            <a:spLocks/>
          </p:cNvSpPr>
          <p:nvPr/>
        </p:nvSpPr>
        <p:spPr bwMode="black">
          <a:xfrm>
            <a:off x="85852" y="2052320"/>
            <a:ext cx="4654295" cy="275336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B62823-6366-4260-AE59-584209B49724}"/>
              </a:ext>
            </a:extLst>
          </p:cNvPr>
          <p:cNvSpPr txBox="1"/>
          <p:nvPr/>
        </p:nvSpPr>
        <p:spPr>
          <a:xfrm>
            <a:off x="5029198" y="728881"/>
            <a:ext cx="6934200" cy="132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Developing energy efficiency and renewable energy technologies is becoming a priority and increasing the interest for many countries around the world.</a:t>
            </a:r>
            <a:endParaRPr lang="en-IN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36B249-0591-494C-901E-C000F0DA3F0D}"/>
              </a:ext>
            </a:extLst>
          </p:cNvPr>
          <p:cNvSpPr txBox="1"/>
          <p:nvPr/>
        </p:nvSpPr>
        <p:spPr>
          <a:xfrm>
            <a:off x="5029199" y="2654569"/>
            <a:ext cx="6934199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The internet of things can be described as the technology in which the actual physical entities (electronic devices) with data sensing, processing &amp; self adoption capacity can be used to interact with other such device.</a:t>
            </a:r>
            <a:endParaRPr lang="en-IN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7D8170-60C6-46BB-B1EF-C58F7443C622}"/>
              </a:ext>
            </a:extLst>
          </p:cNvPr>
          <p:cNvSpPr txBox="1"/>
          <p:nvPr/>
        </p:nvSpPr>
        <p:spPr>
          <a:xfrm>
            <a:off x="5029200" y="5195810"/>
            <a:ext cx="6934198" cy="10156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  <a:cs typeface="Aharoni" panose="02010803020104030203" pitchFamily="2" charset="-79"/>
              </a:rPr>
              <a:t>The increase in the popularity of IoT has widely spread to simple in-home applications and everyday tasks. </a:t>
            </a:r>
            <a:endParaRPr lang="en-IN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026695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4" grpId="0" animBg="1"/>
      <p:bldP spid="5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F33C27-9C85-4B30-9AD7-879D48AFE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089DD-882D-4413-B8BF-4798BFD84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4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78894-19E5-4916-B37E-B4A80B9B8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9786" y="1749769"/>
            <a:ext cx="4030132" cy="3101630"/>
          </a:xfrm>
          <a:noFill/>
          <a:ln>
            <a:solidFill>
              <a:srgbClr val="FFFFFF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MOTIVATION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62EABC-327A-47FA-B894-5BD24818DC73}"/>
              </a:ext>
            </a:extLst>
          </p:cNvPr>
          <p:cNvSpPr txBox="1"/>
          <p:nvPr/>
        </p:nvSpPr>
        <p:spPr>
          <a:xfrm>
            <a:off x="1611033" y="894920"/>
            <a:ext cx="4789761" cy="7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 Reduce Human Effort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6E7E36-7C11-45B6-80D7-54F8541B22C9}"/>
              </a:ext>
            </a:extLst>
          </p:cNvPr>
          <p:cNvSpPr txBox="1"/>
          <p:nvPr/>
        </p:nvSpPr>
        <p:spPr>
          <a:xfrm>
            <a:off x="1611033" y="2238460"/>
            <a:ext cx="4789762" cy="7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Controlling is easy 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DF637F-8DA3-4FCE-8C64-5F851C0823E4}"/>
              </a:ext>
            </a:extLst>
          </p:cNvPr>
          <p:cNvSpPr txBox="1"/>
          <p:nvPr/>
        </p:nvSpPr>
        <p:spPr>
          <a:xfrm>
            <a:off x="1611035" y="3582000"/>
            <a:ext cx="4789763" cy="72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Accessibility range is higher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EA1F3F-1890-4322-AA1B-5F8C9B311609}"/>
              </a:ext>
            </a:extLst>
          </p:cNvPr>
          <p:cNvSpPr txBox="1"/>
          <p:nvPr/>
        </p:nvSpPr>
        <p:spPr>
          <a:xfrm>
            <a:off x="1611035" y="4914000"/>
            <a:ext cx="4789760" cy="972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Helpful for elder’s to operate appliances 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89523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6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exagon 6">
            <a:extLst>
              <a:ext uri="{FF2B5EF4-FFF2-40B4-BE49-F238E27FC236}">
                <a16:creationId xmlns:a16="http://schemas.microsoft.com/office/drawing/2014/main" id="{1D0F65EE-6CA2-4B55-86A4-BAE7E71D52C1}"/>
              </a:ext>
            </a:extLst>
          </p:cNvPr>
          <p:cNvSpPr/>
          <p:nvPr/>
        </p:nvSpPr>
        <p:spPr>
          <a:xfrm>
            <a:off x="6824929" y="1515710"/>
            <a:ext cx="838302" cy="648370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00B0F0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6BA5FC71-C156-4A7E-BE05-46EAA1F8DFEF}"/>
              </a:ext>
            </a:extLst>
          </p:cNvPr>
          <p:cNvSpPr/>
          <p:nvPr/>
        </p:nvSpPr>
        <p:spPr>
          <a:xfrm>
            <a:off x="6824929" y="1515710"/>
            <a:ext cx="838302" cy="722308"/>
          </a:xfrm>
          <a:prstGeom prst="hexagon">
            <a:avLst>
              <a:gd name="adj" fmla="val 28900"/>
              <a:gd name="vf" fmla="val 115470"/>
            </a:avLst>
          </a:prstGeom>
          <a:solidFill>
            <a:srgbClr val="00B0F0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128" y="2238018"/>
            <a:ext cx="3622039" cy="238196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objectives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BB90ED5-3131-4321-891B-AA46A4F7F3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3512759"/>
              </p:ext>
            </p:extLst>
          </p:nvPr>
        </p:nvGraphicFramePr>
        <p:xfrm>
          <a:off x="4734559" y="508000"/>
          <a:ext cx="7335521" cy="5781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670052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E3A0CBC-7CA9-450F-A03A-8F2B400B06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graphicEl>
                                              <a:dgm id="{5E3A0CBC-7CA9-450F-A03A-8F2B400B067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9D5631B-C847-430D-BA2B-BD8780315D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graphicEl>
                                              <a:dgm id="{D9D5631B-C847-430D-BA2B-BD8780315D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3346D69-77E5-451C-8D60-BB2988105C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graphicEl>
                                              <a:dgm id="{D3346D69-77E5-451C-8D60-BB2988105C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BEEF7C9-F891-41A7-9321-BAA36C42CF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graphicEl>
                                              <a:dgm id="{EBEEF7C9-F891-41A7-9321-BAA36C42CF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185E1E2-9723-4DF6-BD07-7CD2A6C908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graphicEl>
                                              <a:dgm id="{0185E1E2-9723-4DF6-BD07-7CD2A6C908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1C02D3A-86BB-4E2A-B3A6-1761F53D6C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graphicEl>
                                              <a:dgm id="{B1C02D3A-86BB-4E2A-B3A6-1761F53D6CF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0BD40FB-32FB-49AB-A3F0-DCA3E760EDC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graphicEl>
                                              <a:dgm id="{20BD40FB-32FB-49AB-A3F0-DCA3E760EDC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7B5A7F6-C52D-4C13-A040-62976A5AA1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graphicEl>
                                              <a:dgm id="{E7B5A7F6-C52D-4C13-A040-62976A5AA15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76A1449-7497-4520-8FFA-D0998D7DA5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graphicEl>
                                              <a:dgm id="{F76A1449-7497-4520-8FFA-D0998D7DA5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551271B-84D5-49D6-9BE0-D1F328613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graphicEl>
                                              <a:dgm id="{0551271B-84D5-49D6-9BE0-D1F32861393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C246381-DE19-4EF3-BD89-A960DDF09B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graphicEl>
                                              <a:dgm id="{8C246381-DE19-4EF3-BD89-A960DDF09B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DBF5A15-02A4-4E85-AAFE-F77511599C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graphicEl>
                                              <a:dgm id="{FDBF5A15-02A4-4E85-AAFE-F77511599C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CF075C7-E6C8-4B11-96A7-10F3F3479B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graphicEl>
                                              <a:dgm id="{9CF075C7-E6C8-4B11-96A7-10F3F3479B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3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7484532" y="0"/>
            <a:ext cx="4707468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5120" y="1831340"/>
            <a:ext cx="3575133" cy="2520527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LITERATURE REVIEW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397E00-E0FA-4438-9F03-70633CEC1485}"/>
              </a:ext>
            </a:extLst>
          </p:cNvPr>
          <p:cNvSpPr txBox="1"/>
          <p:nvPr/>
        </p:nvSpPr>
        <p:spPr>
          <a:xfrm>
            <a:off x="931332" y="941010"/>
            <a:ext cx="5567680" cy="86177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500" b="1" dirty="0">
                <a:latin typeface="Arial Black" panose="020B0A04020102020204" pitchFamily="34" charset="0"/>
              </a:rPr>
              <a:t>DATA SENSING AND ACQUISITION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417651-51E5-4C78-9CE7-2C583DDD0932}"/>
              </a:ext>
            </a:extLst>
          </p:cNvPr>
          <p:cNvSpPr txBox="1"/>
          <p:nvPr/>
        </p:nvSpPr>
        <p:spPr>
          <a:xfrm>
            <a:off x="931332" y="2455334"/>
            <a:ext cx="5567680" cy="8640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500" b="1" dirty="0">
                <a:latin typeface="Arial Black" panose="020B0A04020102020204" pitchFamily="34" charset="0"/>
              </a:rPr>
              <a:t>DATA TRANSMISSION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C549DF-3DFA-4304-BE19-C728071EB714}"/>
              </a:ext>
            </a:extLst>
          </p:cNvPr>
          <p:cNvSpPr txBox="1"/>
          <p:nvPr/>
        </p:nvSpPr>
        <p:spPr>
          <a:xfrm>
            <a:off x="931332" y="3986107"/>
            <a:ext cx="5567680" cy="8640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500" b="1" dirty="0">
                <a:latin typeface="Arial Black" panose="020B0A04020102020204" pitchFamily="34" charset="0"/>
              </a:rPr>
              <a:t>DATA PROCESSING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FAE543-E960-4491-8E87-4A04CFE9BD2F}"/>
              </a:ext>
            </a:extLst>
          </p:cNvPr>
          <p:cNvSpPr txBox="1"/>
          <p:nvPr/>
        </p:nvSpPr>
        <p:spPr>
          <a:xfrm>
            <a:off x="931332" y="5516880"/>
            <a:ext cx="5835228" cy="8640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500" b="1" dirty="0">
                <a:latin typeface="Arial Black" panose="020B0A04020102020204" pitchFamily="34" charset="0"/>
              </a:rPr>
              <a:t>DATA DISPLAY AND USER INTERFACE </a:t>
            </a:r>
          </a:p>
        </p:txBody>
      </p:sp>
    </p:spTree>
    <p:extLst>
      <p:ext uri="{BB962C8B-B14F-4D97-AF65-F5344CB8AC3E}">
        <p14:creationId xmlns:p14="http://schemas.microsoft.com/office/powerpoint/2010/main" val="5935481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5153B9C-AE33-4DBA-9182-296A1E7B8504}"/>
              </a:ext>
            </a:extLst>
          </p:cNvPr>
          <p:cNvSpPr txBox="1"/>
          <p:nvPr/>
        </p:nvSpPr>
        <p:spPr>
          <a:xfrm>
            <a:off x="1199303" y="2360434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CA26B6-9999-4794-BEC2-B7FCE6F57F3E}"/>
              </a:ext>
            </a:extLst>
          </p:cNvPr>
          <p:cNvSpPr txBox="1"/>
          <p:nvPr/>
        </p:nvSpPr>
        <p:spPr>
          <a:xfrm>
            <a:off x="2113703" y="2360433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28B942-7178-431C-8884-A717C3A75C42}"/>
              </a:ext>
            </a:extLst>
          </p:cNvPr>
          <p:cNvSpPr txBox="1"/>
          <p:nvPr/>
        </p:nvSpPr>
        <p:spPr>
          <a:xfrm>
            <a:off x="2916343" y="2385216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44807B-D9AA-4ABF-ACF6-8562476533FF}"/>
              </a:ext>
            </a:extLst>
          </p:cNvPr>
          <p:cNvSpPr txBox="1"/>
          <p:nvPr/>
        </p:nvSpPr>
        <p:spPr>
          <a:xfrm>
            <a:off x="3718983" y="2385215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23D3C6-6438-4FCC-980B-106ABD509E66}"/>
              </a:ext>
            </a:extLst>
          </p:cNvPr>
          <p:cNvSpPr txBox="1"/>
          <p:nvPr/>
        </p:nvSpPr>
        <p:spPr>
          <a:xfrm>
            <a:off x="4638886" y="2385215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7BB5ED-5E91-44DD-AE85-7AA5ED1CD362}"/>
              </a:ext>
            </a:extLst>
          </p:cNvPr>
          <p:cNvSpPr txBox="1"/>
          <p:nvPr/>
        </p:nvSpPr>
        <p:spPr>
          <a:xfrm>
            <a:off x="5441526" y="2385215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9F695B-3660-45B6-9048-DA32F807E383}"/>
              </a:ext>
            </a:extLst>
          </p:cNvPr>
          <p:cNvSpPr txBox="1"/>
          <p:nvPr/>
        </p:nvSpPr>
        <p:spPr>
          <a:xfrm>
            <a:off x="6234006" y="2385215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3C1869-0BF2-4C77-8E8E-A2B99DC5F3EE}"/>
              </a:ext>
            </a:extLst>
          </p:cNvPr>
          <p:cNvSpPr txBox="1"/>
          <p:nvPr/>
        </p:nvSpPr>
        <p:spPr>
          <a:xfrm>
            <a:off x="7778327" y="2385215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F9ED43-48DC-479E-BCE6-29D30F4FBBAD}"/>
              </a:ext>
            </a:extLst>
          </p:cNvPr>
          <p:cNvSpPr txBox="1"/>
          <p:nvPr/>
        </p:nvSpPr>
        <p:spPr>
          <a:xfrm>
            <a:off x="7052521" y="2385215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F5576E-CEC9-4ABB-93E2-E9ACBE783280}"/>
              </a:ext>
            </a:extLst>
          </p:cNvPr>
          <p:cNvSpPr txBox="1"/>
          <p:nvPr/>
        </p:nvSpPr>
        <p:spPr>
          <a:xfrm>
            <a:off x="8663516" y="2385214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73EED7-9CBF-4014-9E95-AA0FAE372032}"/>
              </a:ext>
            </a:extLst>
          </p:cNvPr>
          <p:cNvSpPr txBox="1"/>
          <p:nvPr/>
        </p:nvSpPr>
        <p:spPr>
          <a:xfrm>
            <a:off x="9583419" y="2385214"/>
            <a:ext cx="109685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bg1">
                      <a:alpha val="2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 Black" panose="020B0A04020102020204" pitchFamily="34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2414976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0" y="0"/>
            <a:ext cx="460329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01" y="2313941"/>
            <a:ext cx="3363974" cy="2224192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Tools used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B76356-1C48-499B-BA8C-3C27ECF593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26623" y="328083"/>
            <a:ext cx="6585476" cy="589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465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7941733" y="0"/>
            <a:ext cx="425026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5233" y="2316904"/>
            <a:ext cx="4123266" cy="2224192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Technology used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2FAAD9-A850-4C2D-9403-4DE836516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64067" y="292966"/>
            <a:ext cx="7205133" cy="627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9284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A038F6-6C40-4643-B265-0C9B131F28D2}"/>
              </a:ext>
            </a:extLst>
          </p:cNvPr>
          <p:cNvSpPr/>
          <p:nvPr/>
        </p:nvSpPr>
        <p:spPr>
          <a:xfrm>
            <a:off x="0" y="0"/>
            <a:ext cx="460329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901" y="2313941"/>
            <a:ext cx="3363974" cy="2224192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BLOCK DIAGRAM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C2C704-6DD8-4EC5-98F2-F403B9C562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614742" y="1146597"/>
            <a:ext cx="1607588" cy="157374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658BA83-5556-41D5-A58D-ACA485D9AB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339667" y="1118657"/>
            <a:ext cx="1607589" cy="157374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BDC260E-443F-438F-9262-558D9FE7D9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flipH="1">
            <a:off x="10181930" y="1118657"/>
            <a:ext cx="1607589" cy="1573741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884DA51-CFF1-4D90-9D3A-FBFB0F6D52DF}"/>
              </a:ext>
            </a:extLst>
          </p:cNvPr>
          <p:cNvGrpSpPr/>
          <p:nvPr/>
        </p:nvGrpSpPr>
        <p:grpSpPr>
          <a:xfrm>
            <a:off x="6800172" y="3376908"/>
            <a:ext cx="1243013" cy="1454150"/>
            <a:chOff x="0" y="1"/>
            <a:chExt cx="1957" cy="229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591B49E-04C6-49D8-A597-1BB5B956D69B}"/>
                </a:ext>
              </a:extLst>
            </p:cNvPr>
            <p:cNvSpPr/>
            <p:nvPr/>
          </p:nvSpPr>
          <p:spPr>
            <a:xfrm>
              <a:off x="72" y="1506"/>
              <a:ext cx="1875" cy="785"/>
            </a:xfrm>
            <a:prstGeom prst="ellipse">
              <a:avLst/>
            </a:prstGeom>
            <a:gradFill rotWithShape="0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7D71982-5C70-465D-A2E1-32B885C051D5}"/>
                </a:ext>
              </a:extLst>
            </p:cNvPr>
            <p:cNvSpPr/>
            <p:nvPr/>
          </p:nvSpPr>
          <p:spPr>
            <a:xfrm>
              <a:off x="0" y="1"/>
              <a:ext cx="1957" cy="1957"/>
            </a:xfrm>
            <a:prstGeom prst="ellipse">
              <a:avLst/>
            </a:prstGeom>
            <a:gradFill rotWithShape="1">
              <a:gsLst>
                <a:gs pos="0">
                  <a:schemeClr val="bg1">
                    <a:alpha val="100000"/>
                  </a:schemeClr>
                </a:gs>
                <a:gs pos="100000">
                  <a:srgbClr val="969696">
                    <a:alpha val="48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noFill/>
            </a:ln>
          </p:spPr>
          <p:txBody>
            <a:bodyPr vert="horz" wrap="none" anchor="ctr"/>
            <a:lstStyle/>
            <a:p>
              <a:pPr algn="ctr"/>
              <a:r>
                <a:rPr lang="en-US" altLang="zh-CN">
                  <a:latin typeface="Arial" panose="020B0604020202020204" pitchFamily="34" charset="0"/>
                  <a:ea typeface="SimHei" panose="02010609060101010101" pitchFamily="2" charset="-122"/>
                </a:rPr>
                <a:t> </a:t>
              </a:r>
            </a:p>
          </p:txBody>
        </p:sp>
        <p:sp>
          <p:nvSpPr>
            <p:cNvPr id="29" name="PubChord">
              <a:extLst>
                <a:ext uri="{FF2B5EF4-FFF2-40B4-BE49-F238E27FC236}">
                  <a16:creationId xmlns:a16="http://schemas.microsoft.com/office/drawing/2014/main" id="{7BD44E77-0ECF-4FD4-AD39-C1904551B33E}"/>
                </a:ext>
              </a:extLst>
            </p:cNvPr>
            <p:cNvSpPr>
              <a:spLocks noEditPoints="1"/>
            </p:cNvSpPr>
            <p:nvPr/>
          </p:nvSpPr>
          <p:spPr>
            <a:xfrm rot="18900000">
              <a:off x="3" y="4"/>
              <a:ext cx="1950" cy="1947"/>
            </a:xfrm>
            <a:custGeom>
              <a:avLst/>
              <a:gdLst>
                <a:gd name="A1" fmla="val -8672473"/>
                <a:gd name="A2" fmla="val 3374613"/>
                <a:gd name="G0" fmla="+- 0 0 0"/>
                <a:gd name="G1" fmla="sin 10800 A1"/>
                <a:gd name="G2" fmla="cos 10800 A1"/>
                <a:gd name="G3" fmla="sin 10800 A2"/>
                <a:gd name="G4" fmla="cos 10800 A2"/>
                <a:gd name="G5" fmla="+- G1 10800 0"/>
                <a:gd name="G6" fmla="+- G2 10800 0"/>
                <a:gd name="G7" fmla="+- G3 10800 0"/>
                <a:gd name="G8" fmla="+- G4 10800 0"/>
                <a:gd name="G9" fmla="+- 10800 0 0"/>
                <a:gd name="G10" fmla="pin G5 G7 0"/>
                <a:gd name="G11" fmla="pin G6 G8 0"/>
              </a:gdLst>
              <a:ahLst/>
              <a:cxnLst>
                <a:cxn ang="0">
                  <a:pos x="G6" y="G5"/>
                </a:cxn>
                <a:cxn ang="0">
                  <a:pos x="G11" y="G10"/>
                </a:cxn>
                <a:cxn ang="0">
                  <a:pos x="G8" y="G7"/>
                </a:cxn>
              </a:cxnLst>
              <a:rect l="0" t="0" r="0" b="0"/>
              <a:pathLst>
                <a:path w="21600" h="21600">
                  <a:moveTo>
                    <a:pt x="2003" y="4535"/>
                  </a:moveTo>
                  <a:arcTo wR="10800" hR="10800" stAng="-8672290" swAng="-9553086"/>
                  <a:close/>
                </a:path>
              </a:pathLst>
            </a:custGeom>
            <a:solidFill>
              <a:srgbClr val="00206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6E26509-0112-4C13-8928-8A69749D7BA9}"/>
                </a:ext>
              </a:extLst>
            </p:cNvPr>
            <p:cNvSpPr/>
            <p:nvPr/>
          </p:nvSpPr>
          <p:spPr>
            <a:xfrm>
              <a:off x="22" y="883"/>
              <a:ext cx="1917" cy="520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2">
                    <a:alpha val="100000"/>
                  </a:schemeClr>
                </a:gs>
              </a:gsLst>
              <a:lin ang="18900000" scaled="1"/>
              <a:tileRect/>
            </a:gra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01DB32D-FBDC-4CDA-96DB-699AF8E8C84D}"/>
                </a:ext>
              </a:extLst>
            </p:cNvPr>
            <p:cNvSpPr/>
            <p:nvPr/>
          </p:nvSpPr>
          <p:spPr>
            <a:xfrm>
              <a:off x="442" y="13"/>
              <a:ext cx="1080" cy="842"/>
            </a:xfrm>
            <a:prstGeom prst="ellipse">
              <a:avLst/>
            </a:prstGeom>
            <a:gradFill rotWithShape="1">
              <a:gsLst>
                <a:gs pos="0">
                  <a:srgbClr val="F8F8F8">
                    <a:alpha val="79999"/>
                  </a:srgbClr>
                </a:gs>
                <a:gs pos="100000">
                  <a:srgbClr val="C0C0C0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</a:ln>
          </p:spPr>
          <p:txBody>
            <a:bodyPr vert="horz" wrap="none" anchor="ctr"/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ea typeface="SimHei" panose="02010609060101010101" pitchFamily="2" charset="-122"/>
                </a:rPr>
                <a:t> </a:t>
              </a:r>
            </a:p>
          </p:txBody>
        </p:sp>
        <p:sp>
          <p:nvSpPr>
            <p:cNvPr id="32" name="Text Box 7181">
              <a:extLst>
                <a:ext uri="{FF2B5EF4-FFF2-40B4-BE49-F238E27FC236}">
                  <a16:creationId xmlns:a16="http://schemas.microsoft.com/office/drawing/2014/main" id="{24DDCA09-754C-454E-9278-9FABC265EFDA}"/>
                </a:ext>
              </a:extLst>
            </p:cNvPr>
            <p:cNvSpPr txBox="1"/>
            <p:nvPr/>
          </p:nvSpPr>
          <p:spPr>
            <a:xfrm>
              <a:off x="452" y="641"/>
              <a:ext cx="1090" cy="625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none" anchor="t">
              <a:spAutoFit/>
            </a:bodyPr>
            <a:lstStyle/>
            <a:p>
              <a:r>
                <a:rPr lang="en-US" altLang="zh-CN" sz="2000" b="1" dirty="0">
                  <a:latin typeface="Arial" panose="020B0604020202020204" pitchFamily="34" charset="0"/>
                  <a:ea typeface="微软繁黑体" pitchFamily="2" charset="-122"/>
                </a:rPr>
                <a:t>40%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F127E45-1EB3-4ABD-87D0-0544A86C4440}"/>
              </a:ext>
            </a:extLst>
          </p:cNvPr>
          <p:cNvGrpSpPr/>
          <p:nvPr/>
        </p:nvGrpSpPr>
        <p:grpSpPr>
          <a:xfrm>
            <a:off x="4902848" y="3416143"/>
            <a:ext cx="1243013" cy="1454785"/>
            <a:chOff x="0" y="0"/>
            <a:chExt cx="1957" cy="2291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8346E24-1ABB-4E35-94FC-B965A2D56A30}"/>
                </a:ext>
              </a:extLst>
            </p:cNvPr>
            <p:cNvSpPr/>
            <p:nvPr/>
          </p:nvSpPr>
          <p:spPr>
            <a:xfrm>
              <a:off x="72" y="1506"/>
              <a:ext cx="1875" cy="785"/>
            </a:xfrm>
            <a:prstGeom prst="ellipse">
              <a:avLst/>
            </a:prstGeom>
            <a:gradFill rotWithShape="0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77FA4D4-67FC-4F28-BC0C-922F1D886EB0}"/>
                </a:ext>
              </a:extLst>
            </p:cNvPr>
            <p:cNvSpPr/>
            <p:nvPr/>
          </p:nvSpPr>
          <p:spPr>
            <a:xfrm>
              <a:off x="0" y="1"/>
              <a:ext cx="1957" cy="1957"/>
            </a:xfrm>
            <a:prstGeom prst="ellipse">
              <a:avLst/>
            </a:prstGeom>
            <a:gradFill rotWithShape="1">
              <a:gsLst>
                <a:gs pos="0">
                  <a:schemeClr val="bg1">
                    <a:alpha val="100000"/>
                  </a:schemeClr>
                </a:gs>
                <a:gs pos="100000">
                  <a:srgbClr val="969696">
                    <a:alpha val="48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noFill/>
            </a:ln>
          </p:spPr>
          <p:txBody>
            <a:bodyPr vert="horz" wrap="none" anchor="ctr"/>
            <a:lstStyle/>
            <a:p>
              <a:pPr algn="ctr"/>
              <a:r>
                <a:rPr lang="en-US" altLang="zh-CN">
                  <a:latin typeface="Arial" panose="020B0604020202020204" pitchFamily="34" charset="0"/>
                  <a:ea typeface="SimHei" panose="02010609060101010101" pitchFamily="2" charset="-122"/>
                </a:rPr>
                <a:t> </a:t>
              </a:r>
            </a:p>
          </p:txBody>
        </p:sp>
        <p:sp>
          <p:nvSpPr>
            <p:cNvPr id="36" name="PubChord">
              <a:extLst>
                <a:ext uri="{FF2B5EF4-FFF2-40B4-BE49-F238E27FC236}">
                  <a16:creationId xmlns:a16="http://schemas.microsoft.com/office/drawing/2014/main" id="{140B2EE1-D94F-46D0-A443-DFCD8BE51926}"/>
                </a:ext>
              </a:extLst>
            </p:cNvPr>
            <p:cNvSpPr>
              <a:spLocks noEditPoints="1"/>
            </p:cNvSpPr>
            <p:nvPr/>
          </p:nvSpPr>
          <p:spPr>
            <a:xfrm rot="18900000">
              <a:off x="7" y="0"/>
              <a:ext cx="1950" cy="1947"/>
            </a:xfrm>
            <a:custGeom>
              <a:avLst/>
              <a:gdLst>
                <a:gd name="A1" fmla="val -8672473"/>
                <a:gd name="A2" fmla="val 3374613"/>
                <a:gd name="G0" fmla="+- 0 0 0"/>
                <a:gd name="G1" fmla="sin 10800 A1"/>
                <a:gd name="G2" fmla="cos 10800 A1"/>
                <a:gd name="G3" fmla="sin 10800 A2"/>
                <a:gd name="G4" fmla="cos 10800 A2"/>
                <a:gd name="G5" fmla="+- G1 10800 0"/>
                <a:gd name="G6" fmla="+- G2 10800 0"/>
                <a:gd name="G7" fmla="+- G3 10800 0"/>
                <a:gd name="G8" fmla="+- G4 10800 0"/>
                <a:gd name="G9" fmla="+- 10800 0 0"/>
                <a:gd name="G10" fmla="pin G5 G7 0"/>
                <a:gd name="G11" fmla="pin G6 G8 0"/>
              </a:gdLst>
              <a:ahLst/>
              <a:cxnLst>
                <a:cxn ang="0">
                  <a:pos x="G6" y="G5"/>
                </a:cxn>
                <a:cxn ang="0">
                  <a:pos x="G11" y="G10"/>
                </a:cxn>
                <a:cxn ang="0">
                  <a:pos x="G8" y="G7"/>
                </a:cxn>
              </a:cxnLst>
              <a:rect l="0" t="0" r="0" b="0"/>
              <a:pathLst>
                <a:path w="21600" h="21600">
                  <a:moveTo>
                    <a:pt x="2003" y="4535"/>
                  </a:moveTo>
                  <a:arcTo wR="10800" hR="10800" stAng="-8672290" swAng="-9553086"/>
                  <a:close/>
                </a:path>
              </a:pathLst>
            </a:custGeom>
            <a:solidFill>
              <a:srgbClr val="00206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875B085C-F760-4567-A7FE-963B7C419818}"/>
                </a:ext>
              </a:extLst>
            </p:cNvPr>
            <p:cNvSpPr/>
            <p:nvPr/>
          </p:nvSpPr>
          <p:spPr>
            <a:xfrm>
              <a:off x="22" y="883"/>
              <a:ext cx="1917" cy="520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2">
                    <a:alpha val="100000"/>
                  </a:schemeClr>
                </a:gs>
              </a:gsLst>
              <a:lin ang="18900000" scaled="1"/>
              <a:tileRect/>
            </a:gra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04FA96A-5B83-41C9-9182-14B514C8F0D5}"/>
                </a:ext>
              </a:extLst>
            </p:cNvPr>
            <p:cNvSpPr/>
            <p:nvPr/>
          </p:nvSpPr>
          <p:spPr>
            <a:xfrm>
              <a:off x="442" y="13"/>
              <a:ext cx="1080" cy="842"/>
            </a:xfrm>
            <a:prstGeom prst="ellipse">
              <a:avLst/>
            </a:prstGeom>
            <a:gradFill rotWithShape="1">
              <a:gsLst>
                <a:gs pos="0">
                  <a:srgbClr val="F8F8F8">
                    <a:alpha val="79999"/>
                  </a:srgbClr>
                </a:gs>
                <a:gs pos="100000">
                  <a:srgbClr val="C0C0C0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</a:ln>
          </p:spPr>
          <p:txBody>
            <a:bodyPr vert="horz" wrap="none" anchor="ctr"/>
            <a:lstStyle/>
            <a:p>
              <a:pPr algn="ctr"/>
              <a:r>
                <a:rPr lang="en-US" altLang="zh-CN">
                  <a:latin typeface="Arial" panose="020B0604020202020204" pitchFamily="34" charset="0"/>
                  <a:ea typeface="SimHei" panose="02010609060101010101" pitchFamily="2" charset="-122"/>
                </a:rPr>
                <a:t> </a:t>
              </a:r>
            </a:p>
          </p:txBody>
        </p:sp>
        <p:sp>
          <p:nvSpPr>
            <p:cNvPr id="39" name="Text Box 7181">
              <a:extLst>
                <a:ext uri="{FF2B5EF4-FFF2-40B4-BE49-F238E27FC236}">
                  <a16:creationId xmlns:a16="http://schemas.microsoft.com/office/drawing/2014/main" id="{DD65020E-2F8A-4A63-9D24-5499F8470BC0}"/>
                </a:ext>
              </a:extLst>
            </p:cNvPr>
            <p:cNvSpPr txBox="1"/>
            <p:nvPr/>
          </p:nvSpPr>
          <p:spPr>
            <a:xfrm>
              <a:off x="452" y="641"/>
              <a:ext cx="1098" cy="630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none" anchor="t">
              <a:spAutoFit/>
            </a:bodyPr>
            <a:lstStyle/>
            <a:p>
              <a:r>
                <a:rPr lang="en-US" altLang="zh-CN" sz="2000" b="1" dirty="0">
                  <a:latin typeface="Arial" panose="020B0604020202020204" pitchFamily="34" charset="0"/>
                  <a:ea typeface="微软繁黑体" pitchFamily="2" charset="-122"/>
                </a:rPr>
                <a:t>20%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2A6C16A-9FE8-447D-9472-1D545C45D401}"/>
              </a:ext>
            </a:extLst>
          </p:cNvPr>
          <p:cNvGrpSpPr/>
          <p:nvPr/>
        </p:nvGrpSpPr>
        <p:grpSpPr>
          <a:xfrm>
            <a:off x="8641661" y="3325933"/>
            <a:ext cx="1280160" cy="1435735"/>
            <a:chOff x="0" y="0"/>
            <a:chExt cx="2015" cy="2260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071C5B3-4A6A-4743-9ECE-AC9561D295AE}"/>
                </a:ext>
              </a:extLst>
            </p:cNvPr>
            <p:cNvSpPr/>
            <p:nvPr/>
          </p:nvSpPr>
          <p:spPr>
            <a:xfrm>
              <a:off x="53" y="1475"/>
              <a:ext cx="1875" cy="785"/>
            </a:xfrm>
            <a:prstGeom prst="ellipse">
              <a:avLst/>
            </a:prstGeom>
            <a:gradFill rotWithShape="0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BA67B02-0E5E-4802-87FA-9E0D6F02E556}"/>
                </a:ext>
              </a:extLst>
            </p:cNvPr>
            <p:cNvSpPr/>
            <p:nvPr/>
          </p:nvSpPr>
          <p:spPr>
            <a:xfrm>
              <a:off x="0" y="0"/>
              <a:ext cx="2015" cy="2015"/>
            </a:xfrm>
            <a:prstGeom prst="ellipse">
              <a:avLst/>
            </a:prstGeom>
            <a:solidFill>
              <a:schemeClr val="bg2">
                <a:alpha val="100000"/>
              </a:schemeClr>
            </a:solidFill>
            <a:ln w="9525">
              <a:noFill/>
            </a:ln>
          </p:spPr>
          <p:txBody>
            <a:bodyPr vert="horz" wrap="none" anchor="ctr"/>
            <a:lstStyle/>
            <a:p>
              <a:pPr algn="ctr"/>
              <a:r>
                <a:rPr lang="en-US" altLang="zh-CN">
                  <a:latin typeface="Arial" panose="020B0604020202020204" pitchFamily="34" charset="0"/>
                  <a:ea typeface="SimHei" panose="02010609060101010101" pitchFamily="2" charset="-122"/>
                </a:rPr>
                <a:t> </a:t>
              </a:r>
            </a:p>
          </p:txBody>
        </p:sp>
        <p:sp>
          <p:nvSpPr>
            <p:cNvPr id="50" name="PubChord">
              <a:extLst>
                <a:ext uri="{FF2B5EF4-FFF2-40B4-BE49-F238E27FC236}">
                  <a16:creationId xmlns:a16="http://schemas.microsoft.com/office/drawing/2014/main" id="{B6AB86D4-0E3B-408C-8BD6-3FF07CD682A4}"/>
                </a:ext>
              </a:extLst>
            </p:cNvPr>
            <p:cNvSpPr>
              <a:spLocks noEditPoints="1"/>
            </p:cNvSpPr>
            <p:nvPr/>
          </p:nvSpPr>
          <p:spPr>
            <a:xfrm rot="18900000">
              <a:off x="9" y="6"/>
              <a:ext cx="2000" cy="1998"/>
            </a:xfrm>
            <a:custGeom>
              <a:avLst/>
              <a:gdLst>
                <a:gd name="A1" fmla="val -5519620"/>
                <a:gd name="A2" fmla="val -25561"/>
                <a:gd name="G0" fmla="+- 0 0 0"/>
                <a:gd name="G1" fmla="sin 10800 A1"/>
                <a:gd name="G2" fmla="cos 10800 A1"/>
                <a:gd name="G3" fmla="sin 10800 A2"/>
                <a:gd name="G4" fmla="cos 10800 A2"/>
                <a:gd name="G5" fmla="+- G1 10800 0"/>
                <a:gd name="G6" fmla="+- G2 10800 0"/>
                <a:gd name="G7" fmla="+- G3 10800 0"/>
                <a:gd name="G8" fmla="+- G4 10800 0"/>
                <a:gd name="G9" fmla="+- 10800 0 0"/>
                <a:gd name="G10" fmla="pin G5 G7 0"/>
                <a:gd name="G11" fmla="pin G6 G8 0"/>
              </a:gdLst>
              <a:ahLst/>
              <a:cxnLst>
                <a:cxn ang="0">
                  <a:pos x="G6" y="G5"/>
                </a:cxn>
                <a:cxn ang="0">
                  <a:pos x="G11" y="G10"/>
                </a:cxn>
                <a:cxn ang="0">
                  <a:pos x="G8" y="G7"/>
                </a:cxn>
              </a:cxnLst>
              <a:rect l="0" t="0" r="0" b="0"/>
              <a:pathLst>
                <a:path w="21600" h="21600">
                  <a:moveTo>
                    <a:pt x="10424" y="7"/>
                  </a:moveTo>
                  <a:arcTo wR="10800" hR="10800" stAng="-5519703" swAng="-16106082"/>
                  <a:close/>
                </a:path>
              </a:pathLst>
            </a:custGeom>
            <a:solidFill>
              <a:srgbClr val="00206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7D320A4-17B7-40B4-9F60-CDC80FA03ABF}"/>
                </a:ext>
              </a:extLst>
            </p:cNvPr>
            <p:cNvSpPr/>
            <p:nvPr/>
          </p:nvSpPr>
          <p:spPr>
            <a:xfrm>
              <a:off x="267" y="142"/>
              <a:ext cx="1478" cy="438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2">
                    <a:alpha val="100000"/>
                  </a:schemeClr>
                </a:gs>
              </a:gsLst>
              <a:lin ang="18900000" scaled="1"/>
              <a:tileRect/>
            </a:gra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866D75C7-C045-42AC-A168-785C61A4A121}"/>
                </a:ext>
              </a:extLst>
            </p:cNvPr>
            <p:cNvSpPr/>
            <p:nvPr/>
          </p:nvSpPr>
          <p:spPr>
            <a:xfrm>
              <a:off x="455" y="0"/>
              <a:ext cx="1112" cy="867"/>
            </a:xfrm>
            <a:prstGeom prst="ellipse">
              <a:avLst/>
            </a:prstGeom>
            <a:gradFill rotWithShape="1">
              <a:gsLst>
                <a:gs pos="0">
                  <a:srgbClr val="F8F8F8">
                    <a:alpha val="39999"/>
                  </a:srgbClr>
                </a:gs>
                <a:gs pos="100000">
                  <a:srgbClr val="C0C0C0">
                    <a:alpha val="0"/>
                  </a:srgbClr>
                </a:gs>
              </a:gsLst>
              <a:lin ang="5400000" scaled="1"/>
              <a:tileRect/>
            </a:gradFill>
            <a:ln w="9525">
              <a:noFill/>
            </a:ln>
          </p:spPr>
          <p:txBody>
            <a:bodyPr vert="horz" wrap="none" anchor="ctr"/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ea typeface="SimHei" panose="02010609060101010101" pitchFamily="2" charset="-122"/>
                </a:rPr>
                <a:t> </a:t>
              </a:r>
            </a:p>
          </p:txBody>
        </p:sp>
        <p:sp>
          <p:nvSpPr>
            <p:cNvPr id="53" name="Text Box 7201">
              <a:extLst>
                <a:ext uri="{FF2B5EF4-FFF2-40B4-BE49-F238E27FC236}">
                  <a16:creationId xmlns:a16="http://schemas.microsoft.com/office/drawing/2014/main" id="{1FAB6C2D-D7C2-4F2B-B343-4F4301CFFB55}"/>
                </a:ext>
              </a:extLst>
            </p:cNvPr>
            <p:cNvSpPr txBox="1"/>
            <p:nvPr/>
          </p:nvSpPr>
          <p:spPr>
            <a:xfrm>
              <a:off x="478" y="802"/>
              <a:ext cx="1098" cy="630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none" anchor="t">
              <a:spAutoFit/>
            </a:bodyPr>
            <a:lstStyle/>
            <a:p>
              <a:r>
                <a:rPr lang="en-US" altLang="zh-CN" sz="2000" b="1" dirty="0">
                  <a:latin typeface="Arial" panose="020B0604020202020204" pitchFamily="34" charset="0"/>
                  <a:ea typeface="微软繁黑体" pitchFamily="2" charset="-122"/>
                </a:rPr>
                <a:t>60%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965A456-DE87-41EE-9A59-C80F0834465C}"/>
              </a:ext>
            </a:extLst>
          </p:cNvPr>
          <p:cNvGrpSpPr/>
          <p:nvPr/>
        </p:nvGrpSpPr>
        <p:grpSpPr>
          <a:xfrm>
            <a:off x="10577559" y="3384685"/>
            <a:ext cx="1280160" cy="1435735"/>
            <a:chOff x="0" y="0"/>
            <a:chExt cx="2015" cy="2260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BDA54EA-105D-4B75-A7B2-2AC8C91691F0}"/>
                </a:ext>
              </a:extLst>
            </p:cNvPr>
            <p:cNvSpPr/>
            <p:nvPr/>
          </p:nvSpPr>
          <p:spPr>
            <a:xfrm>
              <a:off x="53" y="1475"/>
              <a:ext cx="1875" cy="785"/>
            </a:xfrm>
            <a:prstGeom prst="ellipse">
              <a:avLst/>
            </a:prstGeom>
            <a:gradFill rotWithShape="0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5064D93-F3E4-4F6A-8493-7345E566D57A}"/>
                </a:ext>
              </a:extLst>
            </p:cNvPr>
            <p:cNvSpPr/>
            <p:nvPr/>
          </p:nvSpPr>
          <p:spPr>
            <a:xfrm>
              <a:off x="0" y="0"/>
              <a:ext cx="2015" cy="2015"/>
            </a:xfrm>
            <a:prstGeom prst="ellipse">
              <a:avLst/>
            </a:prstGeom>
            <a:solidFill>
              <a:schemeClr val="bg2">
                <a:alpha val="100000"/>
              </a:schemeClr>
            </a:solidFill>
            <a:ln w="9525">
              <a:noFill/>
            </a:ln>
          </p:spPr>
          <p:txBody>
            <a:bodyPr vert="horz" wrap="none" anchor="ctr"/>
            <a:lstStyle/>
            <a:p>
              <a:pPr algn="ctr"/>
              <a:r>
                <a:rPr lang="en-US" altLang="zh-CN">
                  <a:latin typeface="Arial" panose="020B0604020202020204" pitchFamily="34" charset="0"/>
                  <a:ea typeface="SimHei" panose="02010609060101010101" pitchFamily="2" charset="-122"/>
                </a:rPr>
                <a:t> </a:t>
              </a:r>
            </a:p>
          </p:txBody>
        </p:sp>
        <p:sp>
          <p:nvSpPr>
            <p:cNvPr id="57" name="PubChord">
              <a:extLst>
                <a:ext uri="{FF2B5EF4-FFF2-40B4-BE49-F238E27FC236}">
                  <a16:creationId xmlns:a16="http://schemas.microsoft.com/office/drawing/2014/main" id="{7E04EE13-27A3-4638-A379-97572B4A65F3}"/>
                </a:ext>
              </a:extLst>
            </p:cNvPr>
            <p:cNvSpPr>
              <a:spLocks noEditPoints="1"/>
            </p:cNvSpPr>
            <p:nvPr/>
          </p:nvSpPr>
          <p:spPr>
            <a:xfrm rot="18900000">
              <a:off x="9" y="6"/>
              <a:ext cx="2000" cy="1998"/>
            </a:xfrm>
            <a:custGeom>
              <a:avLst/>
              <a:gdLst>
                <a:gd name="A1" fmla="val -5519620"/>
                <a:gd name="A2" fmla="val -25561"/>
                <a:gd name="G0" fmla="+- 0 0 0"/>
                <a:gd name="G1" fmla="sin 10800 A1"/>
                <a:gd name="G2" fmla="cos 10800 A1"/>
                <a:gd name="G3" fmla="sin 10800 A2"/>
                <a:gd name="G4" fmla="cos 10800 A2"/>
                <a:gd name="G5" fmla="+- G1 10800 0"/>
                <a:gd name="G6" fmla="+- G2 10800 0"/>
                <a:gd name="G7" fmla="+- G3 10800 0"/>
                <a:gd name="G8" fmla="+- G4 10800 0"/>
                <a:gd name="G9" fmla="+- 10800 0 0"/>
                <a:gd name="G10" fmla="pin G5 G7 0"/>
                <a:gd name="G11" fmla="pin G6 G8 0"/>
              </a:gdLst>
              <a:ahLst/>
              <a:cxnLst>
                <a:cxn ang="0">
                  <a:pos x="G6" y="G5"/>
                </a:cxn>
                <a:cxn ang="0">
                  <a:pos x="G11" y="G10"/>
                </a:cxn>
                <a:cxn ang="0">
                  <a:pos x="G8" y="G7"/>
                </a:cxn>
              </a:cxnLst>
              <a:rect l="0" t="0" r="0" b="0"/>
              <a:pathLst>
                <a:path w="21600" h="21600">
                  <a:moveTo>
                    <a:pt x="10424" y="7"/>
                  </a:moveTo>
                  <a:arcTo wR="10800" hR="10800" stAng="-5519703" swAng="-16106082"/>
                  <a:close/>
                </a:path>
              </a:pathLst>
            </a:custGeom>
            <a:solidFill>
              <a:srgbClr val="002060"/>
            </a:soli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0D45AA9-ABE0-4971-919A-38DC5127B2BA}"/>
                </a:ext>
              </a:extLst>
            </p:cNvPr>
            <p:cNvSpPr/>
            <p:nvPr/>
          </p:nvSpPr>
          <p:spPr>
            <a:xfrm>
              <a:off x="267" y="142"/>
              <a:ext cx="1478" cy="438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alpha val="100000"/>
                  </a:schemeClr>
                </a:gs>
                <a:gs pos="100000">
                  <a:schemeClr val="accent2">
                    <a:alpha val="100000"/>
                  </a:schemeClr>
                </a:gs>
              </a:gsLst>
              <a:lin ang="18900000" scaled="1"/>
              <a:tileRect/>
            </a:gradFill>
            <a:ln w="9525"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Text Box 7201">
              <a:extLst>
                <a:ext uri="{FF2B5EF4-FFF2-40B4-BE49-F238E27FC236}">
                  <a16:creationId xmlns:a16="http://schemas.microsoft.com/office/drawing/2014/main" id="{12B7210C-354F-42D7-804B-CDA61C97DA10}"/>
                </a:ext>
              </a:extLst>
            </p:cNvPr>
            <p:cNvSpPr txBox="1"/>
            <p:nvPr/>
          </p:nvSpPr>
          <p:spPr>
            <a:xfrm>
              <a:off x="478" y="802"/>
              <a:ext cx="1098" cy="630"/>
            </a:xfrm>
            <a:prstGeom prst="rect">
              <a:avLst/>
            </a:prstGeom>
            <a:noFill/>
            <a:ln w="9525">
              <a:noFill/>
            </a:ln>
          </p:spPr>
          <p:txBody>
            <a:bodyPr vert="horz" wrap="none" anchor="t">
              <a:spAutoFit/>
            </a:bodyPr>
            <a:lstStyle/>
            <a:p>
              <a:r>
                <a:rPr lang="en-US" altLang="zh-CN" sz="2000" b="1" dirty="0">
                  <a:latin typeface="Arial" panose="020B0604020202020204" pitchFamily="34" charset="0"/>
                  <a:ea typeface="微软繁黑体" pitchFamily="2" charset="-122"/>
                </a:rPr>
                <a:t>80%</a:t>
              </a:r>
            </a:p>
          </p:txBody>
        </p:sp>
      </p:grp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994F52D0-B86A-42B2-848A-31F38AA0591A}"/>
              </a:ext>
            </a:extLst>
          </p:cNvPr>
          <p:cNvSpPr/>
          <p:nvPr/>
        </p:nvSpPr>
        <p:spPr>
          <a:xfrm>
            <a:off x="6204775" y="3814139"/>
            <a:ext cx="583477" cy="4388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82B00B5D-5430-4642-852B-BB429990C56C}"/>
              </a:ext>
            </a:extLst>
          </p:cNvPr>
          <p:cNvSpPr/>
          <p:nvPr/>
        </p:nvSpPr>
        <p:spPr>
          <a:xfrm>
            <a:off x="8053473" y="3762831"/>
            <a:ext cx="583477" cy="4388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D8DFD1A5-6CB7-4BEE-B0F9-D39A391C55D8}"/>
              </a:ext>
            </a:extLst>
          </p:cNvPr>
          <p:cNvSpPr/>
          <p:nvPr/>
        </p:nvSpPr>
        <p:spPr>
          <a:xfrm>
            <a:off x="9947256" y="3762831"/>
            <a:ext cx="583477" cy="4388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F90F71C-8562-4F31-9C95-1F0653D581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837965" y="1146597"/>
            <a:ext cx="1542104" cy="1437579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63A4B1-2F47-4A44-9EED-0289EA799D68}"/>
              </a:ext>
            </a:extLst>
          </p:cNvPr>
          <p:cNvSpPr txBox="1"/>
          <p:nvPr/>
        </p:nvSpPr>
        <p:spPr>
          <a:xfrm>
            <a:off x="4826507" y="371527"/>
            <a:ext cx="154210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GOOGLE HOME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7913D20-C17B-4AE9-8E5D-41DEA5F1AD3F}"/>
              </a:ext>
            </a:extLst>
          </p:cNvPr>
          <p:cNvSpPr txBox="1"/>
          <p:nvPr/>
        </p:nvSpPr>
        <p:spPr>
          <a:xfrm>
            <a:off x="6614742" y="342554"/>
            <a:ext cx="154210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BLYNK </a:t>
            </a:r>
          </a:p>
          <a:p>
            <a:r>
              <a:rPr lang="en-IN" dirty="0"/>
              <a:t>APP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BA0B079-3177-42C4-937A-EFA128B1139D}"/>
              </a:ext>
            </a:extLst>
          </p:cNvPr>
          <p:cNvSpPr txBox="1"/>
          <p:nvPr/>
        </p:nvSpPr>
        <p:spPr>
          <a:xfrm>
            <a:off x="8372409" y="342555"/>
            <a:ext cx="154210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NODEMCU</a:t>
            </a:r>
          </a:p>
          <a:p>
            <a:r>
              <a:rPr lang="en-IN" dirty="0"/>
              <a:t>ESP8266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084F6FA-EA90-4F21-BAF0-3B6B9623E0FB}"/>
              </a:ext>
            </a:extLst>
          </p:cNvPr>
          <p:cNvSpPr txBox="1"/>
          <p:nvPr/>
        </p:nvSpPr>
        <p:spPr>
          <a:xfrm>
            <a:off x="10180692" y="285329"/>
            <a:ext cx="154210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RELAY </a:t>
            </a:r>
          </a:p>
          <a:p>
            <a:r>
              <a:rPr lang="en-IN" dirty="0"/>
              <a:t>MODULE</a:t>
            </a:r>
          </a:p>
        </p:txBody>
      </p:sp>
    </p:spTree>
    <p:extLst>
      <p:ext uri="{BB962C8B-B14F-4D97-AF65-F5344CB8AC3E}">
        <p14:creationId xmlns:p14="http://schemas.microsoft.com/office/powerpoint/2010/main" val="16054385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1" grpId="0" animBg="1"/>
      <p:bldP spid="62" grpId="0" animBg="1"/>
      <p:bldP spid="63" grpId="0" animBg="1"/>
      <p:bldP spid="4" grpId="0" animBg="1"/>
      <p:bldP spid="40" grpId="0" animBg="1"/>
      <p:bldP spid="41" grpId="0" animBg="1"/>
      <p:bldP spid="42" grpId="0" animBg="1"/>
    </p:bld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12D154-BCA4-47A9-881C-4EFB9658D8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4D5ADA-BB6C-46F4-9A97-3A3D44A9A8A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28223DC-4748-4F7F-8D8D-E4EA5A6C18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318</TotalTime>
  <Words>492</Words>
  <Application>Microsoft Office PowerPoint</Application>
  <PresentationFormat>Widescreen</PresentationFormat>
  <Paragraphs>110</Paragraphs>
  <Slides>19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Aharoni</vt:lpstr>
      <vt:lpstr>Algerian</vt:lpstr>
      <vt:lpstr>Arial</vt:lpstr>
      <vt:lpstr>Arial Black</vt:lpstr>
      <vt:lpstr>Calibri</vt:lpstr>
      <vt:lpstr>Gill Sans MT</vt:lpstr>
      <vt:lpstr>Parcel</vt:lpstr>
      <vt:lpstr>HOME AUTOMATION USING IOT</vt:lpstr>
      <vt:lpstr>Node-mcu esp-8266</vt:lpstr>
      <vt:lpstr>MOTIVATION</vt:lpstr>
      <vt:lpstr>objectives</vt:lpstr>
      <vt:lpstr>LITERATURE REVIEW</vt:lpstr>
      <vt:lpstr>PowerPoint Presentation</vt:lpstr>
      <vt:lpstr>Tools used</vt:lpstr>
      <vt:lpstr>Technology used</vt:lpstr>
      <vt:lpstr>BLOCK DIAGRAM</vt:lpstr>
      <vt:lpstr>Nodemcu esp8266</vt:lpstr>
      <vt:lpstr>Relay module</vt:lpstr>
      <vt:lpstr>Blynk app and sinric-pro</vt:lpstr>
      <vt:lpstr>Google commands</vt:lpstr>
      <vt:lpstr>Coding &amp; setup</vt:lpstr>
      <vt:lpstr>Simulation</vt:lpstr>
      <vt:lpstr>PowerPoint Presentation</vt:lpstr>
      <vt:lpstr>Future scope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AUTOMATION USING IOT</dc:title>
  <dc:creator>AMAN MUKATI</dc:creator>
  <cp:lastModifiedBy>AMAN MUKATI</cp:lastModifiedBy>
  <cp:revision>12</cp:revision>
  <dcterms:created xsi:type="dcterms:W3CDTF">2022-04-18T08:58:34Z</dcterms:created>
  <dcterms:modified xsi:type="dcterms:W3CDTF">2022-10-06T14:12:48Z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